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4"/>
  </p:sldMasterIdLst>
  <p:sldIdLst>
    <p:sldId id="256" r:id="rId5"/>
    <p:sldId id="281" r:id="rId6"/>
    <p:sldId id="282" r:id="rId7"/>
    <p:sldId id="283" r:id="rId8"/>
    <p:sldId id="284" r:id="rId9"/>
    <p:sldId id="285" r:id="rId10"/>
    <p:sldId id="257" r:id="rId11"/>
    <p:sldId id="258" r:id="rId12"/>
    <p:sldId id="259" r:id="rId13"/>
    <p:sldId id="260" r:id="rId14"/>
    <p:sldId id="272" r:id="rId15"/>
    <p:sldId id="277" r:id="rId16"/>
    <p:sldId id="273" r:id="rId17"/>
    <p:sldId id="275" r:id="rId18"/>
    <p:sldId id="276" r:id="rId19"/>
    <p:sldId id="274" r:id="rId20"/>
    <p:sldId id="271" r:id="rId21"/>
    <p:sldId id="267" r:id="rId22"/>
    <p:sldId id="278" r:id="rId23"/>
    <p:sldId id="279" r:id="rId24"/>
    <p:sldId id="280" r:id="rId25"/>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lvl1pPr>
              <a:defRPr/>
            </a:lvl1pPr>
          </a:lstStyle>
          <a:p>
            <a:pPr>
              <a:defRPr/>
            </a:pPr>
            <a:fld id="{1307B148-5126-4DF2-B4FD-007964B6834F}" type="datetimeFigureOut">
              <a:rPr lang="ar-SA"/>
              <a:pPr>
                <a:defRPr/>
              </a:pPr>
              <a:t>23/07/1438</a:t>
            </a:fld>
            <a:endParaRPr lang="ar-SA"/>
          </a:p>
        </p:txBody>
      </p:sp>
      <p:sp>
        <p:nvSpPr>
          <p:cNvPr id="5" name="Footer Placeholder 4"/>
          <p:cNvSpPr>
            <a:spLocks noGrp="1"/>
          </p:cNvSpPr>
          <p:nvPr>
            <p:ph type="ftr" sz="quarter" idx="11"/>
          </p:nvPr>
        </p:nvSpPr>
        <p:spPr/>
        <p:txBody>
          <a:bodyPr/>
          <a:lstStyle>
            <a:lvl1pPr>
              <a:defRPr/>
            </a:lvl1pPr>
          </a:lstStyle>
          <a:p>
            <a:pPr>
              <a:defRPr/>
            </a:pPr>
            <a:endParaRPr lang="ar-SA"/>
          </a:p>
        </p:txBody>
      </p:sp>
      <p:sp>
        <p:nvSpPr>
          <p:cNvPr id="6" name="Slide Number Placeholder 5"/>
          <p:cNvSpPr>
            <a:spLocks noGrp="1"/>
          </p:cNvSpPr>
          <p:nvPr>
            <p:ph type="sldNum" sz="quarter" idx="12"/>
          </p:nvPr>
        </p:nvSpPr>
        <p:spPr/>
        <p:txBody>
          <a:bodyPr/>
          <a:lstStyle>
            <a:lvl1pPr>
              <a:defRPr/>
            </a:lvl1pPr>
          </a:lstStyle>
          <a:p>
            <a:pPr>
              <a:defRPr/>
            </a:pPr>
            <a:fld id="{D14E6D8E-CED3-4338-80D2-10C185956D58}" type="slidenum">
              <a:rPr lang="ar-SA"/>
              <a:pPr>
                <a:defRPr/>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pPr>
              <a:defRPr/>
            </a:pPr>
            <a:fld id="{F8073A16-7F16-48F7-84E9-7CB2786B590A}" type="datetimeFigureOut">
              <a:rPr lang="ar-SA"/>
              <a:pPr>
                <a:defRPr/>
              </a:pPr>
              <a:t>23/07/1438</a:t>
            </a:fld>
            <a:endParaRPr lang="ar-SA"/>
          </a:p>
        </p:txBody>
      </p:sp>
      <p:sp>
        <p:nvSpPr>
          <p:cNvPr id="5" name="Footer Placeholder 4"/>
          <p:cNvSpPr>
            <a:spLocks noGrp="1"/>
          </p:cNvSpPr>
          <p:nvPr>
            <p:ph type="ftr" sz="quarter" idx="11"/>
          </p:nvPr>
        </p:nvSpPr>
        <p:spPr/>
        <p:txBody>
          <a:bodyPr/>
          <a:lstStyle>
            <a:lvl1pPr>
              <a:defRPr/>
            </a:lvl1pPr>
          </a:lstStyle>
          <a:p>
            <a:pPr>
              <a:defRPr/>
            </a:pPr>
            <a:endParaRPr lang="ar-SA"/>
          </a:p>
        </p:txBody>
      </p:sp>
      <p:sp>
        <p:nvSpPr>
          <p:cNvPr id="6" name="Slide Number Placeholder 5"/>
          <p:cNvSpPr>
            <a:spLocks noGrp="1"/>
          </p:cNvSpPr>
          <p:nvPr>
            <p:ph type="sldNum" sz="quarter" idx="12"/>
          </p:nvPr>
        </p:nvSpPr>
        <p:spPr/>
        <p:txBody>
          <a:bodyPr/>
          <a:lstStyle>
            <a:lvl1pPr>
              <a:defRPr/>
            </a:lvl1pPr>
          </a:lstStyle>
          <a:p>
            <a:pPr>
              <a:defRPr/>
            </a:pPr>
            <a:fld id="{A2A0EEDE-293A-40F7-AA3B-16C1E7C55324}" type="slidenum">
              <a:rPr lang="ar-SA"/>
              <a:pPr>
                <a:defRPr/>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pPr>
              <a:defRPr/>
            </a:pPr>
            <a:fld id="{F8167291-5EB6-434C-9947-E8D22BF4C9E4}" type="datetimeFigureOut">
              <a:rPr lang="ar-SA"/>
              <a:pPr>
                <a:defRPr/>
              </a:pPr>
              <a:t>23/07/1438</a:t>
            </a:fld>
            <a:endParaRPr lang="ar-SA"/>
          </a:p>
        </p:txBody>
      </p:sp>
      <p:sp>
        <p:nvSpPr>
          <p:cNvPr id="5" name="Footer Placeholder 4"/>
          <p:cNvSpPr>
            <a:spLocks noGrp="1"/>
          </p:cNvSpPr>
          <p:nvPr>
            <p:ph type="ftr" sz="quarter" idx="11"/>
          </p:nvPr>
        </p:nvSpPr>
        <p:spPr/>
        <p:txBody>
          <a:bodyPr/>
          <a:lstStyle>
            <a:lvl1pPr>
              <a:defRPr/>
            </a:lvl1pPr>
          </a:lstStyle>
          <a:p>
            <a:pPr>
              <a:defRPr/>
            </a:pPr>
            <a:endParaRPr lang="ar-SA"/>
          </a:p>
        </p:txBody>
      </p:sp>
      <p:sp>
        <p:nvSpPr>
          <p:cNvPr id="6" name="Slide Number Placeholder 5"/>
          <p:cNvSpPr>
            <a:spLocks noGrp="1"/>
          </p:cNvSpPr>
          <p:nvPr>
            <p:ph type="sldNum" sz="quarter" idx="12"/>
          </p:nvPr>
        </p:nvSpPr>
        <p:spPr/>
        <p:txBody>
          <a:bodyPr/>
          <a:lstStyle>
            <a:lvl1pPr>
              <a:defRPr/>
            </a:lvl1pPr>
          </a:lstStyle>
          <a:p>
            <a:pPr>
              <a:defRPr/>
            </a:pPr>
            <a:fld id="{2A4CAB35-1738-488E-BFB2-20EDE885909E}" type="slidenum">
              <a:rPr lang="ar-SA"/>
              <a:pPr>
                <a:defRPr/>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pPr>
              <a:defRPr/>
            </a:pPr>
            <a:fld id="{AFB9C6F9-C935-4135-B1AD-E88D6EAEE914}" type="datetimeFigureOut">
              <a:rPr lang="ar-SA"/>
              <a:pPr>
                <a:defRPr/>
              </a:pPr>
              <a:t>23/07/1438</a:t>
            </a:fld>
            <a:endParaRPr lang="ar-SA"/>
          </a:p>
        </p:txBody>
      </p:sp>
      <p:sp>
        <p:nvSpPr>
          <p:cNvPr id="5" name="Footer Placeholder 4"/>
          <p:cNvSpPr>
            <a:spLocks noGrp="1"/>
          </p:cNvSpPr>
          <p:nvPr>
            <p:ph type="ftr" sz="quarter" idx="11"/>
          </p:nvPr>
        </p:nvSpPr>
        <p:spPr/>
        <p:txBody>
          <a:bodyPr/>
          <a:lstStyle>
            <a:lvl1pPr>
              <a:defRPr/>
            </a:lvl1pPr>
          </a:lstStyle>
          <a:p>
            <a:pPr>
              <a:defRPr/>
            </a:pPr>
            <a:endParaRPr lang="ar-SA"/>
          </a:p>
        </p:txBody>
      </p:sp>
      <p:sp>
        <p:nvSpPr>
          <p:cNvPr id="6" name="Slide Number Placeholder 5"/>
          <p:cNvSpPr>
            <a:spLocks noGrp="1"/>
          </p:cNvSpPr>
          <p:nvPr>
            <p:ph type="sldNum" sz="quarter" idx="12"/>
          </p:nvPr>
        </p:nvSpPr>
        <p:spPr/>
        <p:txBody>
          <a:bodyPr/>
          <a:lstStyle>
            <a:lvl1pPr>
              <a:defRPr/>
            </a:lvl1pPr>
          </a:lstStyle>
          <a:p>
            <a:pPr>
              <a:defRPr/>
            </a:pPr>
            <a:fld id="{3B96D638-72A8-471D-86D4-097FA9974C2E}" type="slidenum">
              <a:rPr lang="ar-SA"/>
              <a:pPr>
                <a:defRPr/>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6E83D98-DF7C-4C1A-A7E0-1143F84989E9}" type="datetimeFigureOut">
              <a:rPr lang="ar-SA"/>
              <a:pPr>
                <a:defRPr/>
              </a:pPr>
              <a:t>23/07/1438</a:t>
            </a:fld>
            <a:endParaRPr lang="ar-SA"/>
          </a:p>
        </p:txBody>
      </p:sp>
      <p:sp>
        <p:nvSpPr>
          <p:cNvPr id="5" name="Footer Placeholder 4"/>
          <p:cNvSpPr>
            <a:spLocks noGrp="1"/>
          </p:cNvSpPr>
          <p:nvPr>
            <p:ph type="ftr" sz="quarter" idx="11"/>
          </p:nvPr>
        </p:nvSpPr>
        <p:spPr/>
        <p:txBody>
          <a:bodyPr/>
          <a:lstStyle>
            <a:lvl1pPr>
              <a:defRPr/>
            </a:lvl1pPr>
          </a:lstStyle>
          <a:p>
            <a:pPr>
              <a:defRPr/>
            </a:pPr>
            <a:endParaRPr lang="ar-SA"/>
          </a:p>
        </p:txBody>
      </p:sp>
      <p:sp>
        <p:nvSpPr>
          <p:cNvPr id="6" name="Slide Number Placeholder 5"/>
          <p:cNvSpPr>
            <a:spLocks noGrp="1"/>
          </p:cNvSpPr>
          <p:nvPr>
            <p:ph type="sldNum" sz="quarter" idx="12"/>
          </p:nvPr>
        </p:nvSpPr>
        <p:spPr/>
        <p:txBody>
          <a:bodyPr/>
          <a:lstStyle>
            <a:lvl1pPr>
              <a:defRPr/>
            </a:lvl1pPr>
          </a:lstStyle>
          <a:p>
            <a:pPr>
              <a:defRPr/>
            </a:pPr>
            <a:fld id="{85D8344A-896B-4C98-829E-2C35589C0354}" type="slidenum">
              <a:rPr lang="ar-SA"/>
              <a:pPr>
                <a:defRPr/>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3"/>
          <p:cNvSpPr>
            <a:spLocks noGrp="1"/>
          </p:cNvSpPr>
          <p:nvPr>
            <p:ph type="dt" sz="half" idx="10"/>
          </p:nvPr>
        </p:nvSpPr>
        <p:spPr/>
        <p:txBody>
          <a:bodyPr/>
          <a:lstStyle>
            <a:lvl1pPr>
              <a:defRPr/>
            </a:lvl1pPr>
          </a:lstStyle>
          <a:p>
            <a:pPr>
              <a:defRPr/>
            </a:pPr>
            <a:fld id="{34D53CDC-A3C3-4543-804B-AD010D8B4CF6}" type="datetimeFigureOut">
              <a:rPr lang="ar-SA"/>
              <a:pPr>
                <a:defRPr/>
              </a:pPr>
              <a:t>23/07/1438</a:t>
            </a:fld>
            <a:endParaRPr lang="ar-SA"/>
          </a:p>
        </p:txBody>
      </p:sp>
      <p:sp>
        <p:nvSpPr>
          <p:cNvPr id="6" name="Footer Placeholder 4"/>
          <p:cNvSpPr>
            <a:spLocks noGrp="1"/>
          </p:cNvSpPr>
          <p:nvPr>
            <p:ph type="ftr" sz="quarter" idx="11"/>
          </p:nvPr>
        </p:nvSpPr>
        <p:spPr/>
        <p:txBody>
          <a:bodyPr/>
          <a:lstStyle>
            <a:lvl1pPr>
              <a:defRPr/>
            </a:lvl1pPr>
          </a:lstStyle>
          <a:p>
            <a:pPr>
              <a:defRPr/>
            </a:pPr>
            <a:endParaRPr lang="ar-SA"/>
          </a:p>
        </p:txBody>
      </p:sp>
      <p:sp>
        <p:nvSpPr>
          <p:cNvPr id="7" name="Slide Number Placeholder 5"/>
          <p:cNvSpPr>
            <a:spLocks noGrp="1"/>
          </p:cNvSpPr>
          <p:nvPr>
            <p:ph type="sldNum" sz="quarter" idx="12"/>
          </p:nvPr>
        </p:nvSpPr>
        <p:spPr/>
        <p:txBody>
          <a:bodyPr/>
          <a:lstStyle>
            <a:lvl1pPr>
              <a:defRPr/>
            </a:lvl1pPr>
          </a:lstStyle>
          <a:p>
            <a:pPr>
              <a:defRPr/>
            </a:pPr>
            <a:fld id="{3442E51C-CDE0-4A71-8835-18EC87A09D8D}" type="slidenum">
              <a:rPr lang="ar-SA"/>
              <a:pPr>
                <a:defRPr/>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3"/>
          <p:cNvSpPr>
            <a:spLocks noGrp="1"/>
          </p:cNvSpPr>
          <p:nvPr>
            <p:ph type="dt" sz="half" idx="10"/>
          </p:nvPr>
        </p:nvSpPr>
        <p:spPr/>
        <p:txBody>
          <a:bodyPr/>
          <a:lstStyle>
            <a:lvl1pPr>
              <a:defRPr/>
            </a:lvl1pPr>
          </a:lstStyle>
          <a:p>
            <a:pPr>
              <a:defRPr/>
            </a:pPr>
            <a:fld id="{3B64A59D-8588-4D37-B3C1-C68BA0E39FC2}" type="datetimeFigureOut">
              <a:rPr lang="ar-SA"/>
              <a:pPr>
                <a:defRPr/>
              </a:pPr>
              <a:t>23/07/1438</a:t>
            </a:fld>
            <a:endParaRPr lang="ar-SA"/>
          </a:p>
        </p:txBody>
      </p:sp>
      <p:sp>
        <p:nvSpPr>
          <p:cNvPr id="8" name="Footer Placeholder 4"/>
          <p:cNvSpPr>
            <a:spLocks noGrp="1"/>
          </p:cNvSpPr>
          <p:nvPr>
            <p:ph type="ftr" sz="quarter" idx="11"/>
          </p:nvPr>
        </p:nvSpPr>
        <p:spPr/>
        <p:txBody>
          <a:bodyPr/>
          <a:lstStyle>
            <a:lvl1pPr>
              <a:defRPr/>
            </a:lvl1pPr>
          </a:lstStyle>
          <a:p>
            <a:pPr>
              <a:defRPr/>
            </a:pPr>
            <a:endParaRPr lang="ar-SA"/>
          </a:p>
        </p:txBody>
      </p:sp>
      <p:sp>
        <p:nvSpPr>
          <p:cNvPr id="9" name="Slide Number Placeholder 5"/>
          <p:cNvSpPr>
            <a:spLocks noGrp="1"/>
          </p:cNvSpPr>
          <p:nvPr>
            <p:ph type="sldNum" sz="quarter" idx="12"/>
          </p:nvPr>
        </p:nvSpPr>
        <p:spPr/>
        <p:txBody>
          <a:bodyPr/>
          <a:lstStyle>
            <a:lvl1pPr>
              <a:defRPr/>
            </a:lvl1pPr>
          </a:lstStyle>
          <a:p>
            <a:pPr>
              <a:defRPr/>
            </a:pPr>
            <a:fld id="{2C80BB61-5CD7-41C5-9A31-A2A3C58379EB}" type="slidenum">
              <a:rPr lang="ar-SA"/>
              <a:pPr>
                <a:defRPr/>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3"/>
          <p:cNvSpPr>
            <a:spLocks noGrp="1"/>
          </p:cNvSpPr>
          <p:nvPr>
            <p:ph type="dt" sz="half" idx="10"/>
          </p:nvPr>
        </p:nvSpPr>
        <p:spPr/>
        <p:txBody>
          <a:bodyPr/>
          <a:lstStyle>
            <a:lvl1pPr>
              <a:defRPr/>
            </a:lvl1pPr>
          </a:lstStyle>
          <a:p>
            <a:pPr>
              <a:defRPr/>
            </a:pPr>
            <a:fld id="{8C9D2AF6-D325-4958-8CD5-3768BDE70F14}" type="datetimeFigureOut">
              <a:rPr lang="ar-SA"/>
              <a:pPr>
                <a:defRPr/>
              </a:pPr>
              <a:t>23/07/1438</a:t>
            </a:fld>
            <a:endParaRPr lang="ar-SA"/>
          </a:p>
        </p:txBody>
      </p:sp>
      <p:sp>
        <p:nvSpPr>
          <p:cNvPr id="4" name="Footer Placeholder 4"/>
          <p:cNvSpPr>
            <a:spLocks noGrp="1"/>
          </p:cNvSpPr>
          <p:nvPr>
            <p:ph type="ftr" sz="quarter" idx="11"/>
          </p:nvPr>
        </p:nvSpPr>
        <p:spPr/>
        <p:txBody>
          <a:bodyPr/>
          <a:lstStyle>
            <a:lvl1pPr>
              <a:defRPr/>
            </a:lvl1pPr>
          </a:lstStyle>
          <a:p>
            <a:pPr>
              <a:defRPr/>
            </a:pPr>
            <a:endParaRPr lang="ar-SA"/>
          </a:p>
        </p:txBody>
      </p:sp>
      <p:sp>
        <p:nvSpPr>
          <p:cNvPr id="5" name="Slide Number Placeholder 5"/>
          <p:cNvSpPr>
            <a:spLocks noGrp="1"/>
          </p:cNvSpPr>
          <p:nvPr>
            <p:ph type="sldNum" sz="quarter" idx="12"/>
          </p:nvPr>
        </p:nvSpPr>
        <p:spPr/>
        <p:txBody>
          <a:bodyPr/>
          <a:lstStyle>
            <a:lvl1pPr>
              <a:defRPr/>
            </a:lvl1pPr>
          </a:lstStyle>
          <a:p>
            <a:pPr>
              <a:defRPr/>
            </a:pPr>
            <a:fld id="{D6BAD9DC-34F7-44DA-835A-BB3C832CF776}" type="slidenum">
              <a:rPr lang="ar-SA"/>
              <a:pPr>
                <a:defRPr/>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D7BF067-E30A-4A6C-A71A-0987D7E5A290}" type="datetimeFigureOut">
              <a:rPr lang="ar-SA"/>
              <a:pPr>
                <a:defRPr/>
              </a:pPr>
              <a:t>23/07/1438</a:t>
            </a:fld>
            <a:endParaRPr lang="ar-SA"/>
          </a:p>
        </p:txBody>
      </p:sp>
      <p:sp>
        <p:nvSpPr>
          <p:cNvPr id="3" name="Footer Placeholder 4"/>
          <p:cNvSpPr>
            <a:spLocks noGrp="1"/>
          </p:cNvSpPr>
          <p:nvPr>
            <p:ph type="ftr" sz="quarter" idx="11"/>
          </p:nvPr>
        </p:nvSpPr>
        <p:spPr/>
        <p:txBody>
          <a:bodyPr/>
          <a:lstStyle>
            <a:lvl1pPr>
              <a:defRPr/>
            </a:lvl1pPr>
          </a:lstStyle>
          <a:p>
            <a:pPr>
              <a:defRPr/>
            </a:pPr>
            <a:endParaRPr lang="ar-SA"/>
          </a:p>
        </p:txBody>
      </p:sp>
      <p:sp>
        <p:nvSpPr>
          <p:cNvPr id="4" name="Slide Number Placeholder 5"/>
          <p:cNvSpPr>
            <a:spLocks noGrp="1"/>
          </p:cNvSpPr>
          <p:nvPr>
            <p:ph type="sldNum" sz="quarter" idx="12"/>
          </p:nvPr>
        </p:nvSpPr>
        <p:spPr/>
        <p:txBody>
          <a:bodyPr/>
          <a:lstStyle>
            <a:lvl1pPr>
              <a:defRPr/>
            </a:lvl1pPr>
          </a:lstStyle>
          <a:p>
            <a:pPr>
              <a:defRPr/>
            </a:pPr>
            <a:fld id="{6FA27DCA-8B3C-451F-B8D3-D3D64C508CBE}" type="slidenum">
              <a:rPr lang="ar-SA"/>
              <a:pPr>
                <a:defRPr/>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A4B3898-5E63-4DF8-AB26-A3418342CE2B}" type="datetimeFigureOut">
              <a:rPr lang="ar-SA"/>
              <a:pPr>
                <a:defRPr/>
              </a:pPr>
              <a:t>23/07/1438</a:t>
            </a:fld>
            <a:endParaRPr lang="ar-SA"/>
          </a:p>
        </p:txBody>
      </p:sp>
      <p:sp>
        <p:nvSpPr>
          <p:cNvPr id="6" name="Footer Placeholder 4"/>
          <p:cNvSpPr>
            <a:spLocks noGrp="1"/>
          </p:cNvSpPr>
          <p:nvPr>
            <p:ph type="ftr" sz="quarter" idx="11"/>
          </p:nvPr>
        </p:nvSpPr>
        <p:spPr/>
        <p:txBody>
          <a:bodyPr/>
          <a:lstStyle>
            <a:lvl1pPr>
              <a:defRPr/>
            </a:lvl1pPr>
          </a:lstStyle>
          <a:p>
            <a:pPr>
              <a:defRPr/>
            </a:pPr>
            <a:endParaRPr lang="ar-SA"/>
          </a:p>
        </p:txBody>
      </p:sp>
      <p:sp>
        <p:nvSpPr>
          <p:cNvPr id="7" name="Slide Number Placeholder 5"/>
          <p:cNvSpPr>
            <a:spLocks noGrp="1"/>
          </p:cNvSpPr>
          <p:nvPr>
            <p:ph type="sldNum" sz="quarter" idx="12"/>
          </p:nvPr>
        </p:nvSpPr>
        <p:spPr/>
        <p:txBody>
          <a:bodyPr/>
          <a:lstStyle>
            <a:lvl1pPr>
              <a:defRPr/>
            </a:lvl1pPr>
          </a:lstStyle>
          <a:p>
            <a:pPr>
              <a:defRPr/>
            </a:pPr>
            <a:fld id="{2A28D11F-AEB9-4F29-80CF-DA4778934DE9}" type="slidenum">
              <a:rPr lang="ar-SA"/>
              <a:pPr>
                <a:defRPr/>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110B8CD-04DC-4F8A-A529-EAA3AD1ABF0C}" type="datetimeFigureOut">
              <a:rPr lang="ar-SA"/>
              <a:pPr>
                <a:defRPr/>
              </a:pPr>
              <a:t>23/07/1438</a:t>
            </a:fld>
            <a:endParaRPr lang="ar-SA"/>
          </a:p>
        </p:txBody>
      </p:sp>
      <p:sp>
        <p:nvSpPr>
          <p:cNvPr id="6" name="Footer Placeholder 4"/>
          <p:cNvSpPr>
            <a:spLocks noGrp="1"/>
          </p:cNvSpPr>
          <p:nvPr>
            <p:ph type="ftr" sz="quarter" idx="11"/>
          </p:nvPr>
        </p:nvSpPr>
        <p:spPr/>
        <p:txBody>
          <a:bodyPr/>
          <a:lstStyle>
            <a:lvl1pPr>
              <a:defRPr/>
            </a:lvl1pPr>
          </a:lstStyle>
          <a:p>
            <a:pPr>
              <a:defRPr/>
            </a:pPr>
            <a:endParaRPr lang="ar-SA"/>
          </a:p>
        </p:txBody>
      </p:sp>
      <p:sp>
        <p:nvSpPr>
          <p:cNvPr id="7" name="Slide Number Placeholder 5"/>
          <p:cNvSpPr>
            <a:spLocks noGrp="1"/>
          </p:cNvSpPr>
          <p:nvPr>
            <p:ph type="sldNum" sz="quarter" idx="12"/>
          </p:nvPr>
        </p:nvSpPr>
        <p:spPr/>
        <p:txBody>
          <a:bodyPr/>
          <a:lstStyle>
            <a:lvl1pPr>
              <a:defRPr/>
            </a:lvl1pPr>
          </a:lstStyle>
          <a:p>
            <a:pPr>
              <a:defRPr/>
            </a:pPr>
            <a:fld id="{F4E753DF-B09F-44DA-AD71-044189B8FD22}" type="slidenum">
              <a:rPr lang="ar-SA"/>
              <a:pPr>
                <a:defRPr/>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85049F8B-2B63-4406-AC27-02F2DA5BAFDE}" type="datetimeFigureOut">
              <a:rPr lang="ar-SA"/>
              <a:pPr>
                <a:defRPr/>
              </a:pPr>
              <a:t>23/07/1438</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A374C79-2F56-4120-AA6B-18F60FFE8977}" type="slidenum">
              <a:rPr lang="ar-SA"/>
              <a:pPr>
                <a:defRPr/>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fontAlgn="base">
        <a:spcBef>
          <a:spcPct val="0"/>
        </a:spcBef>
        <a:spcAft>
          <a:spcPct val="0"/>
        </a:spcAft>
        <a:defRPr sz="4400" kern="1200">
          <a:solidFill>
            <a:schemeClr val="tx1"/>
          </a:solidFill>
          <a:latin typeface="+mj-lt"/>
          <a:ea typeface="+mj-ea"/>
          <a:cs typeface="+mj-cs"/>
        </a:defRPr>
      </a:lvl1pPr>
      <a:lvl2pPr algn="ctr" rtl="1" fontAlgn="base">
        <a:spcBef>
          <a:spcPct val="0"/>
        </a:spcBef>
        <a:spcAft>
          <a:spcPct val="0"/>
        </a:spcAft>
        <a:defRPr sz="4400">
          <a:solidFill>
            <a:schemeClr val="tx1"/>
          </a:solidFill>
          <a:latin typeface="Calibri" pitchFamily="34" charset="0"/>
          <a:cs typeface="Times New Roman" pitchFamily="18" charset="0"/>
        </a:defRPr>
      </a:lvl2pPr>
      <a:lvl3pPr algn="ctr" rtl="1" fontAlgn="base">
        <a:spcBef>
          <a:spcPct val="0"/>
        </a:spcBef>
        <a:spcAft>
          <a:spcPct val="0"/>
        </a:spcAft>
        <a:defRPr sz="4400">
          <a:solidFill>
            <a:schemeClr val="tx1"/>
          </a:solidFill>
          <a:latin typeface="Calibri" pitchFamily="34" charset="0"/>
          <a:cs typeface="Times New Roman" pitchFamily="18" charset="0"/>
        </a:defRPr>
      </a:lvl3pPr>
      <a:lvl4pPr algn="ctr" rtl="1" fontAlgn="base">
        <a:spcBef>
          <a:spcPct val="0"/>
        </a:spcBef>
        <a:spcAft>
          <a:spcPct val="0"/>
        </a:spcAft>
        <a:defRPr sz="4400">
          <a:solidFill>
            <a:schemeClr val="tx1"/>
          </a:solidFill>
          <a:latin typeface="Calibri" pitchFamily="34" charset="0"/>
          <a:cs typeface="Times New Roman" pitchFamily="18" charset="0"/>
        </a:defRPr>
      </a:lvl4pPr>
      <a:lvl5pPr algn="ctr" rtl="1" fontAlgn="base">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Muscle_memory" TargetMode="External"/><Relationship Id="rId2" Type="http://schemas.openxmlformats.org/officeDocument/2006/relationships/hyperlink" Target="https://en.wikipedia.org/wiki/Range_of_motion" TargetMode="External"/><Relationship Id="rId1" Type="http://schemas.openxmlformats.org/officeDocument/2006/relationships/slideLayout" Target="../slideLayouts/slideLayout2.xml"/><Relationship Id="rId5" Type="http://schemas.openxmlformats.org/officeDocument/2006/relationships/hyperlink" Target="https://en.wikipedia.org/wiki/Stretching" TargetMode="External"/><Relationship Id="rId4" Type="http://schemas.openxmlformats.org/officeDocument/2006/relationships/hyperlink" Target="https://en.wikipedia.org/wiki/Physical_medicine_and_rehabilitation"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Downloads/url2.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n.wikipedia.org/wiki/Muscle_contract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Golgi_tendon_reflex" TargetMode="External"/><Relationship Id="rId2" Type="http://schemas.openxmlformats.org/officeDocument/2006/relationships/hyperlink" Target="https://en.wikipedia.org/wiki/Stretch_refle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Stretch_reflex" TargetMode="External"/><Relationship Id="rId2" Type="http://schemas.openxmlformats.org/officeDocument/2006/relationships/hyperlink" Target="https://en.wikipedia.org/wiki/Golgi_tendon_reflex" TargetMode="External"/><Relationship Id="rId1" Type="http://schemas.openxmlformats.org/officeDocument/2006/relationships/slideLayout" Target="../slideLayouts/slideLayout2.xml"/><Relationship Id="rId4" Type="http://schemas.openxmlformats.org/officeDocument/2006/relationships/hyperlink" Target="https://en.wikipedia.org/wiki/Feedback"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357313"/>
            <a:ext cx="7772400" cy="1470025"/>
          </a:xfrm>
        </p:spPr>
        <p:txBody>
          <a:bodyPr rtlCol="1">
            <a:normAutofit fontScale="90000"/>
          </a:bodyPr>
          <a:lstStyle/>
          <a:p>
            <a:pPr rtl="0" fontAlgn="auto">
              <a:spcAft>
                <a:spcPts val="0"/>
              </a:spcAft>
              <a:defRPr/>
            </a:pPr>
            <a:r>
              <a:rPr lang="en-US" dirty="0" err="1" smtClean="0"/>
              <a:t>Proprioceptive</a:t>
            </a:r>
            <a:r>
              <a:rPr lang="en-US" dirty="0" smtClean="0"/>
              <a:t> neuromuscular </a:t>
            </a:r>
            <a:r>
              <a:rPr lang="ar-SA" dirty="0" smtClean="0"/>
              <a:t/>
            </a:r>
            <a:br>
              <a:rPr lang="ar-SA" dirty="0" smtClean="0"/>
            </a:br>
            <a:r>
              <a:rPr lang="en-US" dirty="0" smtClean="0"/>
              <a:t>facilitation (PNF)</a:t>
            </a:r>
            <a:br>
              <a:rPr lang="en-US" dirty="0" smtClean="0"/>
            </a:b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cs typeface="Times New Roman" pitchFamily="18" charset="0"/>
              </a:rPr>
              <a:t>Introduction</a:t>
            </a:r>
            <a:endParaRPr lang="ar-SA" smtClean="0"/>
          </a:p>
        </p:txBody>
      </p:sp>
      <p:sp>
        <p:nvSpPr>
          <p:cNvPr id="6147" name="Content Placeholder 2"/>
          <p:cNvSpPr>
            <a:spLocks noGrp="1"/>
          </p:cNvSpPr>
          <p:nvPr>
            <p:ph idx="1"/>
          </p:nvPr>
        </p:nvSpPr>
        <p:spPr>
          <a:xfrm>
            <a:off x="500063" y="1857375"/>
            <a:ext cx="8229600" cy="4525963"/>
          </a:xfrm>
        </p:spPr>
        <p:txBody>
          <a:bodyPr/>
          <a:lstStyle/>
          <a:p>
            <a:pPr algn="l">
              <a:buFont typeface="Arial" charset="0"/>
              <a:buNone/>
            </a:pPr>
            <a:r>
              <a:rPr lang="en-US" smtClean="0">
                <a:cs typeface="Arial" charset="0"/>
              </a:rPr>
              <a:t>When a body part is injured, there is a delay in the stimulation of the muscle spindles and Golgi tendons resulting in weakness of the muscle. PNF exercises help to re-educate the motor units which are lost due to the injury</a:t>
            </a:r>
            <a:endParaRPr lang="ar-SA"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p:txBody>
          <a:bodyPr/>
          <a:lstStyle/>
          <a:p>
            <a:r>
              <a:rPr lang="en-US" smtClean="0">
                <a:cs typeface="Times New Roman" pitchFamily="18" charset="0"/>
              </a:rPr>
              <a:t>Introduction</a:t>
            </a:r>
          </a:p>
        </p:txBody>
      </p:sp>
      <p:sp>
        <p:nvSpPr>
          <p:cNvPr id="29699" name="Rectangle 3"/>
          <p:cNvSpPr>
            <a:spLocks noGrp="1"/>
          </p:cNvSpPr>
          <p:nvPr>
            <p:ph type="body" idx="1"/>
          </p:nvPr>
        </p:nvSpPr>
        <p:spPr>
          <a:xfrm>
            <a:off x="395288" y="1268413"/>
            <a:ext cx="8229600" cy="4525962"/>
          </a:xfrm>
        </p:spPr>
        <p:txBody>
          <a:bodyPr/>
          <a:lstStyle/>
          <a:p>
            <a:pPr algn="l" rtl="0"/>
            <a:r>
              <a:rPr lang="en-US" smtClean="0">
                <a:cs typeface="Arial" charset="0"/>
              </a:rPr>
              <a:t>History</a:t>
            </a:r>
          </a:p>
          <a:p>
            <a:pPr algn="l" rtl="0"/>
            <a:r>
              <a:rPr lang="en-US" smtClean="0">
                <a:cs typeface="Arial" charset="0"/>
              </a:rPr>
              <a:t>The method of PNF:</a:t>
            </a:r>
          </a:p>
          <a:p>
            <a:pPr algn="l" rtl="0">
              <a:buFont typeface="Arial" charset="0"/>
              <a:buNone/>
            </a:pPr>
            <a:r>
              <a:rPr lang="en-US" sz="2800" smtClean="0">
                <a:cs typeface="Arial" charset="0"/>
              </a:rPr>
              <a:t>   </a:t>
            </a:r>
            <a:r>
              <a:rPr lang="en-US" smtClean="0">
                <a:cs typeface="Arial" charset="0"/>
              </a:rPr>
              <a:t>Greatest emphasis was placed on the application of maximal resistance  throughout  the range of motion using many combinations of motions, which allowed for tow component actions at tow or more joints.</a:t>
            </a:r>
            <a:endParaRPr lang="ar-SA" smtClean="0"/>
          </a:p>
          <a:p>
            <a:pPr algn="l">
              <a:buFont typeface="Arial" charset="0"/>
              <a:buNone/>
            </a:pPr>
            <a:endParaRPr lang="en-IN" smtClean="0">
              <a:cs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a:xfrm>
            <a:off x="468313" y="188913"/>
            <a:ext cx="8229600" cy="1143000"/>
          </a:xfrm>
        </p:spPr>
        <p:txBody>
          <a:bodyPr/>
          <a:lstStyle/>
          <a:p>
            <a:r>
              <a:rPr lang="en-US" smtClean="0">
                <a:cs typeface="Times New Roman" pitchFamily="18" charset="0"/>
              </a:rPr>
              <a:t>Introduction</a:t>
            </a:r>
          </a:p>
        </p:txBody>
      </p:sp>
      <p:pic>
        <p:nvPicPr>
          <p:cNvPr id="35844" name="Content Placeholder 3" descr="http://www.angelfire.com/pa2/thermod/pnf1.jpg"/>
          <p:cNvPicPr>
            <a:picLocks noGrp="1"/>
          </p:cNvPicPr>
          <p:nvPr>
            <p:ph type="body" idx="1"/>
          </p:nvPr>
        </p:nvPicPr>
        <p:blipFill>
          <a:blip r:embed="rId2" cstate="print"/>
          <a:srcRect/>
          <a:stretch>
            <a:fillRect/>
          </a:stretch>
        </p:blipFill>
        <p:spPr>
          <a:xfrm>
            <a:off x="2195513" y="1557338"/>
            <a:ext cx="4968875" cy="3449637"/>
          </a:xfrm>
          <a:noFill/>
          <a:ln w="12700">
            <a:solidFill>
              <a:srgbClr val="000000"/>
            </a:solidFill>
          </a:ln>
        </p:spPr>
      </p:pic>
      <p:sp>
        <p:nvSpPr>
          <p:cNvPr id="35845" name="Text Box 5"/>
          <p:cNvSpPr txBox="1">
            <a:spLocks noChangeArrowheads="1"/>
          </p:cNvSpPr>
          <p:nvPr/>
        </p:nvSpPr>
        <p:spPr bwMode="auto">
          <a:xfrm>
            <a:off x="2124075" y="5157788"/>
            <a:ext cx="4392613" cy="779462"/>
          </a:xfrm>
          <a:prstGeom prst="rect">
            <a:avLst/>
          </a:prstGeom>
          <a:noFill/>
          <a:ln w="9525">
            <a:noFill/>
            <a:miter lim="800000"/>
            <a:headEnd/>
            <a:tailEnd/>
          </a:ln>
          <a:effectLst/>
        </p:spPr>
        <p:txBody>
          <a:bodyPr>
            <a:spAutoFit/>
          </a:bodyPr>
          <a:lstStyle/>
          <a:p>
            <a:r>
              <a:rPr lang="en-US"/>
              <a:t>D1fl upper extremity movement pattern</a:t>
            </a:r>
          </a:p>
          <a:p>
            <a:pPr algn="l">
              <a:spcBef>
                <a:spcPct val="50000"/>
              </a:spcBef>
            </a:pP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p:txBody>
          <a:bodyPr/>
          <a:lstStyle/>
          <a:p>
            <a:r>
              <a:rPr lang="en-US" smtClean="0">
                <a:cs typeface="Times New Roman" pitchFamily="18" charset="0"/>
              </a:rPr>
              <a:t>Introduction</a:t>
            </a:r>
          </a:p>
        </p:txBody>
      </p:sp>
      <p:sp>
        <p:nvSpPr>
          <p:cNvPr id="30723" name="Rectangle 3"/>
          <p:cNvSpPr>
            <a:spLocks noGrp="1"/>
          </p:cNvSpPr>
          <p:nvPr>
            <p:ph type="body" idx="1"/>
          </p:nvPr>
        </p:nvSpPr>
        <p:spPr>
          <a:xfrm>
            <a:off x="468313" y="1341438"/>
            <a:ext cx="8229600" cy="4525962"/>
          </a:xfrm>
        </p:spPr>
        <p:txBody>
          <a:bodyPr/>
          <a:lstStyle/>
          <a:p>
            <a:pPr algn="l">
              <a:lnSpc>
                <a:spcPct val="90000"/>
              </a:lnSpc>
              <a:buFont typeface="Arial" charset="0"/>
              <a:buNone/>
            </a:pPr>
            <a:r>
              <a:rPr lang="en-US" sz="3600" smtClean="0">
                <a:cs typeface="Arial" charset="0"/>
              </a:rPr>
              <a:t>The method:</a:t>
            </a:r>
          </a:p>
          <a:p>
            <a:pPr algn="l">
              <a:lnSpc>
                <a:spcPct val="90000"/>
              </a:lnSpc>
              <a:buFont typeface="Arial" charset="0"/>
              <a:buNone/>
            </a:pPr>
            <a:r>
              <a:rPr lang="en-US" smtClean="0">
                <a:cs typeface="Arial" charset="0"/>
              </a:rPr>
              <a:t>Patient contract isometrically resulted in increased response of the agonist, this was named </a:t>
            </a:r>
            <a:r>
              <a:rPr lang="en-US" b="1" smtClean="0">
                <a:cs typeface="Arial" charset="0"/>
              </a:rPr>
              <a:t>rhythmic</a:t>
            </a:r>
            <a:r>
              <a:rPr lang="en-US" smtClean="0">
                <a:cs typeface="Arial" charset="0"/>
              </a:rPr>
              <a:t> </a:t>
            </a:r>
            <a:r>
              <a:rPr lang="en-US" b="1" smtClean="0">
                <a:cs typeface="Arial" charset="0"/>
              </a:rPr>
              <a:t>stabilization</a:t>
            </a:r>
            <a:r>
              <a:rPr lang="en-US" smtClean="0">
                <a:cs typeface="Arial" charset="0"/>
              </a:rPr>
              <a:t>. Following using this stabilization, it was found </a:t>
            </a:r>
            <a:r>
              <a:rPr lang="en-US" b="1" smtClean="0">
                <a:cs typeface="Arial" charset="0"/>
              </a:rPr>
              <a:t>slow reversal technique</a:t>
            </a:r>
            <a:r>
              <a:rPr lang="en-US" smtClean="0">
                <a:cs typeface="Arial" charset="0"/>
              </a:rPr>
              <a:t>, alternate resistance to isotonic contractions of antagonist and agonist also had a facilitating effect.   </a:t>
            </a:r>
            <a:endParaRPr lang="ar-SA" smtClean="0"/>
          </a:p>
          <a:p>
            <a:pPr>
              <a:lnSpc>
                <a:spcPct val="90000"/>
              </a:lnSpc>
              <a:buFont typeface="Arial" charset="0"/>
              <a:buNone/>
            </a:pPr>
            <a:endParaRPr lang="en-IN" sz="3600" smtClean="0">
              <a:cs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p:txBody>
          <a:bodyPr/>
          <a:lstStyle/>
          <a:p>
            <a:r>
              <a:rPr lang="en-US" smtClean="0">
                <a:cs typeface="Times New Roman" pitchFamily="18" charset="0"/>
              </a:rPr>
              <a:t>Introduction</a:t>
            </a:r>
          </a:p>
        </p:txBody>
      </p:sp>
      <p:sp>
        <p:nvSpPr>
          <p:cNvPr id="32771" name="Rectangle 3"/>
          <p:cNvSpPr>
            <a:spLocks noGrp="1"/>
          </p:cNvSpPr>
          <p:nvPr>
            <p:ph type="body" idx="1"/>
          </p:nvPr>
        </p:nvSpPr>
        <p:spPr/>
        <p:txBody>
          <a:bodyPr/>
          <a:lstStyle/>
          <a:p>
            <a:pPr algn="l">
              <a:buFont typeface="Arial" charset="0"/>
              <a:buNone/>
            </a:pPr>
            <a:r>
              <a:rPr lang="en-US" b="1" smtClean="0">
                <a:cs typeface="Arial" charset="0"/>
              </a:rPr>
              <a:t>Definitions of PNF:</a:t>
            </a:r>
          </a:p>
          <a:p>
            <a:pPr algn="l">
              <a:buFont typeface="Arial" charset="0"/>
              <a:buNone/>
            </a:pPr>
            <a:r>
              <a:rPr lang="en-US" sz="2800" b="1" smtClean="0">
                <a:cs typeface="Arial" charset="0"/>
              </a:rPr>
              <a:t>Proprioceptive</a:t>
            </a:r>
            <a:r>
              <a:rPr lang="en-US" sz="2800" smtClean="0">
                <a:cs typeface="Arial" charset="0"/>
              </a:rPr>
              <a:t>, means receiving stimulation</a:t>
            </a:r>
            <a:endParaRPr lang="ar-SA" sz="2800" smtClean="0"/>
          </a:p>
          <a:p>
            <a:pPr algn="l">
              <a:buFont typeface="Arial" charset="0"/>
              <a:buNone/>
            </a:pPr>
            <a:r>
              <a:rPr lang="en-US" sz="2800" smtClean="0">
                <a:cs typeface="Arial" charset="0"/>
              </a:rPr>
              <a:t>within the tissues of the body.</a:t>
            </a:r>
          </a:p>
          <a:p>
            <a:pPr algn="l">
              <a:buFont typeface="Arial" charset="0"/>
              <a:buNone/>
            </a:pPr>
            <a:r>
              <a:rPr lang="en-US" sz="2800" b="1" smtClean="0">
                <a:cs typeface="Arial" charset="0"/>
              </a:rPr>
              <a:t>Neuromuscular</a:t>
            </a:r>
            <a:r>
              <a:rPr lang="en-US" sz="2800" smtClean="0">
                <a:cs typeface="Arial" charset="0"/>
              </a:rPr>
              <a:t>, means pertaining to the nerves and muscles.</a:t>
            </a:r>
          </a:p>
          <a:p>
            <a:pPr algn="l" rtl="0">
              <a:buFont typeface="Arial" charset="0"/>
              <a:buNone/>
            </a:pPr>
            <a:r>
              <a:rPr lang="en-US" sz="2800" b="1" smtClean="0">
                <a:cs typeface="Arial" charset="0"/>
              </a:rPr>
              <a:t>Facilitation</a:t>
            </a:r>
            <a:r>
              <a:rPr lang="en-US" sz="2800" smtClean="0">
                <a:cs typeface="Arial" charset="0"/>
              </a:rPr>
              <a:t>, means the effect produced in nerve tissue by the passage of an impulse. </a:t>
            </a:r>
            <a:endParaRPr lang="ar-SA" sz="2800" smtClean="0"/>
          </a:p>
          <a:p>
            <a:endParaRPr lang="en-IN" smtClean="0">
              <a:cs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p:txBody>
          <a:bodyPr/>
          <a:lstStyle/>
          <a:p>
            <a:r>
              <a:rPr lang="en-US" smtClean="0">
                <a:cs typeface="Times New Roman" pitchFamily="18" charset="0"/>
              </a:rPr>
              <a:t>Introduction</a:t>
            </a:r>
          </a:p>
        </p:txBody>
      </p:sp>
      <p:sp>
        <p:nvSpPr>
          <p:cNvPr id="33795" name="Rectangle 3"/>
          <p:cNvSpPr>
            <a:spLocks noGrp="1"/>
          </p:cNvSpPr>
          <p:nvPr>
            <p:ph type="body" idx="1"/>
          </p:nvPr>
        </p:nvSpPr>
        <p:spPr/>
        <p:txBody>
          <a:bodyPr/>
          <a:lstStyle/>
          <a:p>
            <a:pPr algn="l">
              <a:buFont typeface="Arial" charset="0"/>
              <a:buNone/>
            </a:pPr>
            <a:r>
              <a:rPr lang="en-US" b="1" smtClean="0">
                <a:cs typeface="Arial" charset="0"/>
              </a:rPr>
              <a:t>Definitions of PNF:</a:t>
            </a:r>
          </a:p>
          <a:p>
            <a:pPr algn="l">
              <a:buFont typeface="Arial" charset="0"/>
              <a:buNone/>
            </a:pPr>
            <a:r>
              <a:rPr lang="en-US" smtClean="0">
                <a:cs typeface="Arial" charset="0"/>
              </a:rPr>
              <a:t>Therefore, PNF can be defined as, methods of promoting or hastening the response of the neuromuscular mechanism through stimulation of the proprioceptors.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p:txBody>
          <a:bodyPr/>
          <a:lstStyle/>
          <a:p>
            <a:r>
              <a:rPr lang="en-US" smtClean="0">
                <a:cs typeface="Times New Roman" pitchFamily="18" charset="0"/>
              </a:rPr>
              <a:t>Introduction</a:t>
            </a:r>
          </a:p>
        </p:txBody>
      </p:sp>
      <p:sp>
        <p:nvSpPr>
          <p:cNvPr id="31747" name="Rectangle 3"/>
          <p:cNvSpPr>
            <a:spLocks noGrp="1"/>
          </p:cNvSpPr>
          <p:nvPr>
            <p:ph type="body" idx="1"/>
          </p:nvPr>
        </p:nvSpPr>
        <p:spPr>
          <a:xfrm>
            <a:off x="468313" y="1268413"/>
            <a:ext cx="8229600" cy="4525962"/>
          </a:xfrm>
        </p:spPr>
        <p:txBody>
          <a:bodyPr/>
          <a:lstStyle/>
          <a:p>
            <a:pPr algn="l">
              <a:lnSpc>
                <a:spcPct val="90000"/>
              </a:lnSpc>
              <a:buFont typeface="Arial" charset="0"/>
              <a:buNone/>
            </a:pPr>
            <a:r>
              <a:rPr lang="en-US" sz="2800" smtClean="0">
                <a:cs typeface="Arial" charset="0"/>
              </a:rPr>
              <a:t>To </a:t>
            </a:r>
            <a:r>
              <a:rPr lang="en-US" sz="2800" b="1" smtClean="0">
                <a:cs typeface="Arial" charset="0"/>
              </a:rPr>
              <a:t>perform </a:t>
            </a:r>
            <a:r>
              <a:rPr lang="en-US" sz="2800" smtClean="0">
                <a:cs typeface="Arial" charset="0"/>
              </a:rPr>
              <a:t>PNF exercises, it is important to remember the following </a:t>
            </a:r>
            <a:endParaRPr lang="ar-SA" sz="2800" smtClean="0"/>
          </a:p>
          <a:p>
            <a:pPr algn="l">
              <a:lnSpc>
                <a:spcPct val="90000"/>
              </a:lnSpc>
              <a:buFont typeface="Arial" charset="0"/>
              <a:buNone/>
            </a:pPr>
            <a:r>
              <a:rPr lang="en-US" sz="2800" b="1" u="sng" smtClean="0">
                <a:cs typeface="Arial" charset="0"/>
              </a:rPr>
              <a:t>principles</a:t>
            </a:r>
            <a:r>
              <a:rPr lang="en-US" sz="2800" u="sng" smtClean="0">
                <a:cs typeface="Arial" charset="0"/>
              </a:rPr>
              <a:t>:</a:t>
            </a:r>
            <a:r>
              <a:rPr lang="en-US" sz="2800" smtClean="0">
                <a:cs typeface="Arial" charset="0"/>
              </a:rPr>
              <a:t> </a:t>
            </a:r>
          </a:p>
          <a:p>
            <a:pPr algn="l" rtl="0">
              <a:lnSpc>
                <a:spcPct val="90000"/>
              </a:lnSpc>
            </a:pPr>
            <a:r>
              <a:rPr lang="en-US" sz="2800" smtClean="0">
                <a:cs typeface="Arial" charset="0"/>
              </a:rPr>
              <a:t>Patient must be taught the pattern. </a:t>
            </a:r>
          </a:p>
          <a:p>
            <a:pPr algn="l" rtl="0">
              <a:lnSpc>
                <a:spcPct val="90000"/>
              </a:lnSpc>
            </a:pPr>
            <a:r>
              <a:rPr lang="en-US" sz="2800" smtClean="0">
                <a:cs typeface="Arial" charset="0"/>
              </a:rPr>
              <a:t>Have the patient watch the moving limb moved passively. </a:t>
            </a:r>
          </a:p>
          <a:p>
            <a:pPr algn="l" rtl="0">
              <a:lnSpc>
                <a:spcPct val="90000"/>
              </a:lnSpc>
            </a:pPr>
            <a:r>
              <a:rPr lang="en-US" sz="2800" smtClean="0">
                <a:cs typeface="Arial" charset="0"/>
              </a:rPr>
              <a:t>The  patient must give proper verbal command.</a:t>
            </a:r>
          </a:p>
          <a:p>
            <a:pPr algn="l" rtl="0">
              <a:lnSpc>
                <a:spcPct val="90000"/>
              </a:lnSpc>
            </a:pPr>
            <a:r>
              <a:rPr lang="en-US" sz="2800" smtClean="0">
                <a:cs typeface="Arial" charset="0"/>
              </a:rPr>
              <a:t>Manual contact with appropriate pressure is very important. </a:t>
            </a:r>
          </a:p>
          <a:p>
            <a:pPr>
              <a:buFont typeface="Arial" charset="0"/>
              <a:buNone/>
            </a:pPr>
            <a:endParaRPr lang="en-US" sz="2800" smtClean="0">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cs typeface="Times New Roman" pitchFamily="18" charset="0"/>
              </a:rPr>
              <a:t>Introduction</a:t>
            </a:r>
            <a:endParaRPr lang="ar-SA" smtClean="0"/>
          </a:p>
        </p:txBody>
      </p:sp>
      <p:sp>
        <p:nvSpPr>
          <p:cNvPr id="8195" name="Content Placeholder 2"/>
          <p:cNvSpPr>
            <a:spLocks noGrp="1"/>
          </p:cNvSpPr>
          <p:nvPr>
            <p:ph idx="1"/>
          </p:nvPr>
        </p:nvSpPr>
        <p:spPr>
          <a:xfrm>
            <a:off x="468313" y="1268413"/>
            <a:ext cx="8675687" cy="4525962"/>
          </a:xfrm>
        </p:spPr>
        <p:txBody>
          <a:bodyPr/>
          <a:lstStyle/>
          <a:p>
            <a:pPr algn="l">
              <a:buFont typeface="Arial" charset="0"/>
              <a:buNone/>
            </a:pPr>
            <a:r>
              <a:rPr lang="en-US" b="1" u="sng" smtClean="0">
                <a:cs typeface="Arial" charset="0"/>
              </a:rPr>
              <a:t>Principles:     </a:t>
            </a:r>
            <a:endParaRPr lang="ar-SA" u="sng" smtClean="0"/>
          </a:p>
        </p:txBody>
      </p:sp>
      <p:sp>
        <p:nvSpPr>
          <p:cNvPr id="8196" name="Rectangle 3"/>
          <p:cNvSpPr>
            <a:spLocks noChangeArrowheads="1"/>
          </p:cNvSpPr>
          <p:nvPr/>
        </p:nvSpPr>
        <p:spPr bwMode="auto">
          <a:xfrm>
            <a:off x="755650" y="2060575"/>
            <a:ext cx="7286625" cy="3081338"/>
          </a:xfrm>
          <a:prstGeom prst="rect">
            <a:avLst/>
          </a:prstGeom>
          <a:noFill/>
          <a:ln w="9525">
            <a:noFill/>
            <a:miter lim="800000"/>
            <a:headEnd/>
            <a:tailEnd/>
          </a:ln>
        </p:spPr>
        <p:txBody>
          <a:bodyPr>
            <a:spAutoFit/>
          </a:bodyPr>
          <a:lstStyle/>
          <a:p>
            <a:pPr algn="l" rtl="0">
              <a:buFont typeface="Arial" charset="0"/>
              <a:buChar char="•"/>
            </a:pPr>
            <a:r>
              <a:rPr lang="en-US" sz="2800">
                <a:latin typeface="Calibri" pitchFamily="34" charset="0"/>
              </a:rPr>
              <a:t>Contraction of the muscle group is facilitated by hand placement. </a:t>
            </a:r>
          </a:p>
          <a:p>
            <a:pPr algn="l" rtl="0">
              <a:buFont typeface="Arial" charset="0"/>
              <a:buChar char="•"/>
            </a:pPr>
            <a:r>
              <a:rPr lang="en-US" sz="2800">
                <a:latin typeface="Calibri" pitchFamily="34" charset="0"/>
              </a:rPr>
              <a:t>Apply maximal resistance throughout ROM. </a:t>
            </a:r>
          </a:p>
          <a:p>
            <a:pPr algn="l" rtl="0">
              <a:buFont typeface="Arial" charset="0"/>
              <a:buChar char="•"/>
            </a:pPr>
            <a:r>
              <a:rPr lang="en-US" sz="2800">
                <a:latin typeface="Calibri" pitchFamily="34" charset="0"/>
              </a:rPr>
              <a:t>Resistance will change. </a:t>
            </a:r>
          </a:p>
          <a:p>
            <a:pPr algn="l" rtl="0">
              <a:buFont typeface="Arial" charset="0"/>
              <a:buChar char="•"/>
            </a:pPr>
            <a:r>
              <a:rPr lang="en-US" sz="2800">
                <a:latin typeface="Calibri" pitchFamily="34" charset="0"/>
              </a:rPr>
              <a:t>Rotation of movement will change throughout ROM. </a:t>
            </a:r>
          </a:p>
          <a:p>
            <a:pPr algn="l" rtl="0">
              <a:buFont typeface="Arial" charset="0"/>
              <a:buChar char="•"/>
            </a:pPr>
            <a:r>
              <a:rPr lang="en-US" sz="2800">
                <a:latin typeface="Calibri" pitchFamily="34" charset="0"/>
              </a:rPr>
              <a:t>Distal movement should occur first .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cs typeface="Times New Roman" pitchFamily="18" charset="0"/>
              </a:rPr>
              <a:t>Introduction</a:t>
            </a:r>
            <a:endParaRPr lang="ar-SA" smtClean="0"/>
          </a:p>
        </p:txBody>
      </p:sp>
      <p:sp>
        <p:nvSpPr>
          <p:cNvPr id="3" name="Content Placeholder 2"/>
          <p:cNvSpPr>
            <a:spLocks noGrp="1"/>
          </p:cNvSpPr>
          <p:nvPr>
            <p:ph idx="1"/>
          </p:nvPr>
        </p:nvSpPr>
        <p:spPr/>
        <p:txBody>
          <a:bodyPr>
            <a:normAutofit/>
          </a:bodyPr>
          <a:lstStyle/>
          <a:p>
            <a:pPr algn="l">
              <a:lnSpc>
                <a:spcPct val="90000"/>
              </a:lnSpc>
              <a:buFont typeface="Arial" charset="0"/>
              <a:buNone/>
            </a:pPr>
            <a:r>
              <a:rPr lang="en-US" b="1" u="sng" smtClean="0">
                <a:cs typeface="Arial" charset="0"/>
              </a:rPr>
              <a:t>Plan of volume:</a:t>
            </a:r>
          </a:p>
          <a:p>
            <a:pPr algn="l" rtl="0">
              <a:lnSpc>
                <a:spcPct val="90000"/>
              </a:lnSpc>
              <a:buFont typeface="Calibri" pitchFamily="34" charset="0"/>
              <a:buAutoNum type="arabicPeriod"/>
            </a:pPr>
            <a:r>
              <a:rPr lang="en-US" smtClean="0">
                <a:cs typeface="Arial" charset="0"/>
              </a:rPr>
              <a:t>Patterns of motion</a:t>
            </a:r>
          </a:p>
          <a:p>
            <a:pPr algn="l" rtl="0">
              <a:lnSpc>
                <a:spcPct val="90000"/>
              </a:lnSpc>
              <a:buFont typeface="Calibri" pitchFamily="34" charset="0"/>
              <a:buAutoNum type="arabicPeriod"/>
            </a:pPr>
            <a:r>
              <a:rPr lang="en-US" smtClean="0">
                <a:cs typeface="Arial" charset="0"/>
              </a:rPr>
              <a:t>Various techniques used to promote the desired response</a:t>
            </a:r>
          </a:p>
          <a:p>
            <a:pPr algn="l" rtl="0">
              <a:lnSpc>
                <a:spcPct val="90000"/>
              </a:lnSpc>
              <a:buFont typeface="Calibri" pitchFamily="34" charset="0"/>
              <a:buAutoNum type="arabicPeriod"/>
            </a:pPr>
            <a:r>
              <a:rPr lang="en-US" smtClean="0">
                <a:cs typeface="Arial" charset="0"/>
              </a:rPr>
              <a:t>Application of the method for improvement of vital and related functions.</a:t>
            </a:r>
          </a:p>
          <a:p>
            <a:pPr algn="l" rtl="0">
              <a:lnSpc>
                <a:spcPct val="90000"/>
              </a:lnSpc>
              <a:buFont typeface="Calibri" pitchFamily="34" charset="0"/>
              <a:buAutoNum type="arabicPeriod"/>
            </a:pPr>
            <a:r>
              <a:rPr lang="en-US" smtClean="0">
                <a:cs typeface="Arial" charset="0"/>
              </a:rPr>
              <a:t>Suggestions for evaluation of the patient performance and for planning treatment program.</a:t>
            </a:r>
            <a:endParaRPr lang="ar-SA"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1320800" y="274638"/>
            <a:ext cx="7823200" cy="1143000"/>
          </a:xfrm>
        </p:spPr>
        <p:txBody>
          <a:bodyPr>
            <a:normAutofit/>
          </a:bodyPr>
          <a:lstStyle/>
          <a:p>
            <a:pPr eaLnBrk="1" hangingPunct="1">
              <a:defRPr/>
            </a:pPr>
            <a:r>
              <a:rPr lang="en-US" sz="4000" dirty="0" smtClean="0"/>
              <a:t>PNF Stretching</a:t>
            </a:r>
            <a:br>
              <a:rPr lang="en-US" sz="4000" dirty="0" smtClean="0"/>
            </a:br>
            <a:r>
              <a:rPr lang="en-US" sz="2200" dirty="0" smtClean="0"/>
              <a:t>Proprioceptive Neuromuscular Facilitation</a:t>
            </a:r>
          </a:p>
        </p:txBody>
      </p:sp>
      <p:sp>
        <p:nvSpPr>
          <p:cNvPr id="25603" name="Rectangle 3"/>
          <p:cNvSpPr>
            <a:spLocks noGrp="1" noChangeArrowheads="1"/>
          </p:cNvSpPr>
          <p:nvPr>
            <p:ph type="body" idx="4294967295"/>
          </p:nvPr>
        </p:nvSpPr>
        <p:spPr>
          <a:xfrm>
            <a:off x="1691680" y="1592796"/>
            <a:ext cx="6933456" cy="4525963"/>
          </a:xfrm>
        </p:spPr>
        <p:txBody>
          <a:bodyPr>
            <a:normAutofit/>
          </a:bodyPr>
          <a:lstStyle/>
          <a:p>
            <a:pPr>
              <a:defRPr/>
            </a:pPr>
            <a:r>
              <a:rPr lang="en-US" sz="2400" b="1" u="sng" dirty="0" smtClean="0"/>
              <a:t>PNF</a:t>
            </a:r>
            <a:r>
              <a:rPr lang="en-US" sz="2800" dirty="0" smtClean="0"/>
              <a:t> </a:t>
            </a:r>
            <a:r>
              <a:rPr lang="en-US" sz="1900" b="1" dirty="0"/>
              <a:t>allows the muscle to be stretched to a greater degree by increasing the proprioceptor signals through a 5- to 10-second voluntary muscle </a:t>
            </a:r>
            <a:r>
              <a:rPr lang="en-US" sz="1900" b="1" u="sng" dirty="0"/>
              <a:t>contraction</a:t>
            </a:r>
            <a:r>
              <a:rPr lang="en-US" sz="1900" b="1" dirty="0"/>
              <a:t> followed by a 5- to 10-second voluntary muscle </a:t>
            </a:r>
            <a:r>
              <a:rPr lang="en-US" sz="1900" b="1" u="sng" dirty="0"/>
              <a:t>relaxation</a:t>
            </a:r>
            <a:r>
              <a:rPr lang="en-US" sz="1900" b="1" dirty="0"/>
              <a:t>. With the hold-relax PNF method, the muscle is placed into a static stretch. The athlete is instructed to "hold" and contract the muscle against resistance from a partner for 10 </a:t>
            </a:r>
            <a:r>
              <a:rPr lang="en-US" sz="1900" b="1" dirty="0" smtClean="0"/>
              <a:t>seconds. </a:t>
            </a:r>
            <a:r>
              <a:rPr lang="en-US" sz="1900" b="1" dirty="0"/>
              <a:t>The athlete is then instructed to "relax," and the partner slowly moves the muscle to a new static position. The technique is repeated two to three times.</a:t>
            </a:r>
            <a:endParaRPr lang="en-US" sz="1900" b="1" dirty="0" smtClean="0"/>
          </a:p>
        </p:txBody>
      </p:sp>
      <p:pic>
        <p:nvPicPr>
          <p:cNvPr id="2050" name="Picture 2" descr="http://www.hughston.com/hha/b.pnf.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391980" y="4617132"/>
            <a:ext cx="2880320" cy="1908212"/>
          </a:xfrm>
          <a:prstGeom prst="rect">
            <a:avLst/>
          </a:prstGeom>
          <a:noFill/>
          <a:extLst>
            <a:ext uri="{909E8E84-426E-40DD-AFC4-6F175D3DCCD1}">
              <a14:hiddenFill xmlns:a14="http://schemas.microsoft.com/office/drawing/2010/main" xmlns="">
                <a:solidFill>
                  <a:srgbClr val="FFFFFF"/>
                </a:solidFill>
              </a14:hiddenFill>
            </a:ext>
          </a:extLst>
        </p:spPr>
      </p:pic>
      <p:pic>
        <p:nvPicPr>
          <p:cNvPr id="2052" name="Picture 4" descr="http://www.hughston.com/hha/b.pnfcn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59532" y="2186186"/>
            <a:ext cx="1620180" cy="372641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b="1" dirty="0" smtClean="0">
                <a:solidFill>
                  <a:srgbClr val="FF0000"/>
                </a:solidFill>
              </a:rPr>
              <a:t>PNF stretching</a:t>
            </a:r>
            <a:r>
              <a:rPr lang="en-IN" sz="2800" dirty="0" smtClean="0">
                <a:solidFill>
                  <a:srgbClr val="FF0000"/>
                </a:solidFill>
              </a:rPr>
              <a:t>, or </a:t>
            </a:r>
            <a:r>
              <a:rPr lang="en-IN" sz="2800" b="1" dirty="0" err="1" smtClean="0">
                <a:solidFill>
                  <a:srgbClr val="FF0000"/>
                </a:solidFill>
              </a:rPr>
              <a:t>proprioceptive</a:t>
            </a:r>
            <a:r>
              <a:rPr lang="en-IN" sz="2800" b="1" dirty="0" smtClean="0">
                <a:solidFill>
                  <a:srgbClr val="FF0000"/>
                </a:solidFill>
              </a:rPr>
              <a:t> neuromuscular facilitation stretching</a:t>
            </a:r>
            <a:endParaRPr lang="en-IN" sz="2800" dirty="0">
              <a:solidFill>
                <a:srgbClr val="FF0000"/>
              </a:solidFill>
            </a:endParaRPr>
          </a:p>
        </p:txBody>
      </p:sp>
      <p:sp>
        <p:nvSpPr>
          <p:cNvPr id="3" name="Content Placeholder 2"/>
          <p:cNvSpPr>
            <a:spLocks noGrp="1"/>
          </p:cNvSpPr>
          <p:nvPr>
            <p:ph idx="1"/>
          </p:nvPr>
        </p:nvSpPr>
        <p:spPr/>
        <p:txBody>
          <a:bodyPr/>
          <a:lstStyle/>
          <a:p>
            <a:pPr algn="l">
              <a:buNone/>
            </a:pPr>
            <a:r>
              <a:rPr lang="en-IN" sz="2400" b="1" dirty="0" smtClean="0"/>
              <a:t>PNF stretching</a:t>
            </a:r>
            <a:r>
              <a:rPr lang="en-IN" sz="2400" dirty="0" smtClean="0"/>
              <a:t>, or </a:t>
            </a:r>
            <a:r>
              <a:rPr lang="en-IN" sz="2400" b="1" dirty="0" err="1" smtClean="0"/>
              <a:t>proprioceptive</a:t>
            </a:r>
            <a:r>
              <a:rPr lang="en-IN" sz="2400" b="1" dirty="0" smtClean="0"/>
              <a:t> neuromuscular facilitation stretching</a:t>
            </a:r>
            <a:r>
              <a:rPr lang="en-IN" sz="2400" dirty="0" smtClean="0"/>
              <a:t>, </a:t>
            </a:r>
            <a:r>
              <a:rPr lang="en-IN" sz="2400" dirty="0" smtClean="0"/>
              <a:t>is a set of stretching techniques commonly used in clinical environments to enhance both active and passive </a:t>
            </a:r>
            <a:r>
              <a:rPr lang="en-IN" sz="2400" dirty="0" smtClean="0">
                <a:hlinkClick r:id="rId2" tooltip="Range of motion"/>
              </a:rPr>
              <a:t>range of motion</a:t>
            </a:r>
            <a:r>
              <a:rPr lang="en-IN" sz="2400" dirty="0" smtClean="0"/>
              <a:t> in order to improve </a:t>
            </a:r>
            <a:r>
              <a:rPr lang="en-IN" sz="2400" dirty="0" smtClean="0">
                <a:hlinkClick r:id="rId3" tooltip="Muscle memory"/>
              </a:rPr>
              <a:t>motor performance</a:t>
            </a:r>
            <a:r>
              <a:rPr lang="en-IN" sz="2400" dirty="0" smtClean="0"/>
              <a:t> and aid </a:t>
            </a:r>
            <a:r>
              <a:rPr lang="en-IN" sz="2400" dirty="0" smtClean="0">
                <a:hlinkClick r:id="rId4" tooltip="Physical medicine and rehabilitation"/>
              </a:rPr>
              <a:t>rehabilitation</a:t>
            </a:r>
            <a:r>
              <a:rPr lang="en-IN" sz="2400" dirty="0" smtClean="0"/>
              <a:t>.</a:t>
            </a:r>
          </a:p>
          <a:p>
            <a:pPr algn="l">
              <a:buNone/>
            </a:pPr>
            <a:endParaRPr lang="en-IN" sz="1100" dirty="0" smtClean="0"/>
          </a:p>
          <a:p>
            <a:pPr algn="l">
              <a:buNone/>
            </a:pPr>
            <a:r>
              <a:rPr lang="en-IN" sz="2400" dirty="0" smtClean="0"/>
              <a:t>PNF </a:t>
            </a:r>
            <a:r>
              <a:rPr lang="en-IN" sz="2400" dirty="0" smtClean="0"/>
              <a:t>is considered an optimal </a:t>
            </a:r>
            <a:r>
              <a:rPr lang="en-IN" sz="2400" dirty="0" smtClean="0">
                <a:hlinkClick r:id="rId5" tooltip="Stretching"/>
              </a:rPr>
              <a:t>stretching</a:t>
            </a:r>
            <a:r>
              <a:rPr lang="en-IN" sz="2400" dirty="0" smtClean="0"/>
              <a:t> method when the aim is to increase </a:t>
            </a:r>
            <a:r>
              <a:rPr lang="en-IN" sz="2400" dirty="0" smtClean="0"/>
              <a:t>range </a:t>
            </a:r>
            <a:r>
              <a:rPr lang="en-IN" sz="2400" dirty="0" smtClean="0"/>
              <a:t>of motion, especially as regards short-term changes. </a:t>
            </a:r>
            <a:endParaRPr lang="en-IN" sz="2400" dirty="0" smtClean="0"/>
          </a:p>
          <a:p>
            <a:pPr algn="l">
              <a:buNone/>
            </a:pPr>
            <a:endParaRPr lang="en-IN" sz="2000" dirty="0" smtClean="0"/>
          </a:p>
          <a:p>
            <a:pPr algn="l">
              <a:buNone/>
            </a:pPr>
            <a:r>
              <a:rPr lang="en-IN" sz="2400" dirty="0" smtClean="0"/>
              <a:t>Generally </a:t>
            </a:r>
            <a:r>
              <a:rPr lang="en-IN" sz="2400" dirty="0" smtClean="0"/>
              <a:t>an active PNF stretch involves a shortening contraction of the opposing muscle to place the target muscle on stretch. </a:t>
            </a:r>
            <a:endParaRPr lang="en-IN" sz="2400" dirty="0" smtClean="0"/>
          </a:p>
          <a:p>
            <a:pPr algn="l">
              <a:buNone/>
            </a:pPr>
            <a:endParaRPr lang="en-IN" sz="20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Proprioceptive Neuromuscular Facilitation (PNF)</a:t>
            </a:r>
            <a:endParaRPr lang="en-US" dirty="0"/>
          </a:p>
        </p:txBody>
      </p:sp>
      <p:sp>
        <p:nvSpPr>
          <p:cNvPr id="3" name="Content Placeholder 2"/>
          <p:cNvSpPr>
            <a:spLocks noGrp="1"/>
          </p:cNvSpPr>
          <p:nvPr>
            <p:ph sz="quarter" idx="1"/>
          </p:nvPr>
        </p:nvSpPr>
        <p:spPr>
          <a:xfrm>
            <a:off x="457200" y="1600200"/>
            <a:ext cx="8363272" cy="4525963"/>
          </a:xfrm>
        </p:spPr>
        <p:txBody>
          <a:bodyPr/>
          <a:lstStyle/>
          <a:p>
            <a:pPr algn="ctr">
              <a:buNone/>
            </a:pPr>
            <a:r>
              <a:rPr lang="en-US" dirty="0" smtClean="0">
                <a:solidFill>
                  <a:srgbClr val="C00000"/>
                </a:solidFill>
              </a:rPr>
              <a:t>First used by ATC’s rehabilitating neuromuscular </a:t>
            </a:r>
            <a:r>
              <a:rPr lang="en-US" dirty="0" smtClean="0">
                <a:solidFill>
                  <a:srgbClr val="C00000"/>
                </a:solidFill>
              </a:rPr>
              <a:t> disorders</a:t>
            </a:r>
            <a:endParaRPr lang="en-US" dirty="0" smtClean="0">
              <a:solidFill>
                <a:srgbClr val="C00000"/>
              </a:solidFill>
            </a:endParaRPr>
          </a:p>
          <a:p>
            <a:pPr lvl="1" algn="ctr">
              <a:buNone/>
            </a:pPr>
            <a:r>
              <a:rPr lang="en-US" dirty="0" smtClean="0">
                <a:solidFill>
                  <a:srgbClr val="C00000"/>
                </a:solidFill>
              </a:rPr>
              <a:t>More recently used to increase flexibility</a:t>
            </a:r>
          </a:p>
          <a:p>
            <a:pPr lvl="1" algn="ctr"/>
            <a:r>
              <a:rPr lang="en-US" dirty="0" smtClean="0">
                <a:solidFill>
                  <a:srgbClr val="0070C0"/>
                </a:solidFill>
              </a:rPr>
              <a:t>3 types of PNF stretching </a:t>
            </a:r>
            <a:r>
              <a:rPr lang="en-US" dirty="0" smtClean="0">
                <a:solidFill>
                  <a:srgbClr val="0070C0"/>
                </a:solidFill>
              </a:rPr>
              <a:t>techniques</a:t>
            </a:r>
          </a:p>
          <a:p>
            <a:pPr lvl="1" algn="ctr"/>
            <a:r>
              <a:rPr lang="en-US" dirty="0" smtClean="0">
                <a:solidFill>
                  <a:srgbClr val="7030A0"/>
                </a:solidFill>
              </a:rPr>
              <a:t>Contract </a:t>
            </a:r>
            <a:r>
              <a:rPr lang="en-US" dirty="0" smtClean="0">
                <a:solidFill>
                  <a:srgbClr val="7030A0"/>
                </a:solidFill>
              </a:rPr>
              <a:t>relax</a:t>
            </a:r>
            <a:r>
              <a:rPr lang="en-US" dirty="0" smtClean="0"/>
              <a:t>:  beneficial to athletes where ROM is limited by muscle tightness</a:t>
            </a:r>
          </a:p>
          <a:p>
            <a:pPr lvl="3" algn="l"/>
            <a:r>
              <a:rPr lang="en-US" dirty="0" smtClean="0"/>
              <a:t>Athlete actively contracts agonist to point  of limitation, athlete then instructed to contract antagonist (muscle to be stretched) isotonically (through range of motion), athlete then relaxes as ATC passively moves part to point of limitation.  Stretch is then repeated</a:t>
            </a:r>
            <a:endParaRPr lang="en-US" dirty="0"/>
          </a:p>
        </p:txBody>
      </p:sp>
    </p:spTree>
    <p:extLst>
      <p:ext uri="{BB962C8B-B14F-4D97-AF65-F5344CB8AC3E}">
        <p14:creationId xmlns="" xmlns:p14="http://schemas.microsoft.com/office/powerpoint/2010/main" val="350686597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Proprioceptive Neuromuscular Facilitation (PNF)</a:t>
            </a:r>
          </a:p>
        </p:txBody>
      </p:sp>
      <p:sp>
        <p:nvSpPr>
          <p:cNvPr id="3" name="Content Placeholder 2"/>
          <p:cNvSpPr>
            <a:spLocks noGrp="1"/>
          </p:cNvSpPr>
          <p:nvPr>
            <p:ph sz="quarter" idx="1"/>
          </p:nvPr>
        </p:nvSpPr>
        <p:spPr/>
        <p:txBody>
          <a:bodyPr>
            <a:normAutofit lnSpcReduction="10000"/>
          </a:bodyPr>
          <a:lstStyle/>
          <a:p>
            <a:pPr lvl="1" algn="l"/>
            <a:r>
              <a:rPr lang="en-US" dirty="0" smtClean="0">
                <a:solidFill>
                  <a:srgbClr val="7030A0"/>
                </a:solidFill>
              </a:rPr>
              <a:t>Hold relax</a:t>
            </a:r>
            <a:r>
              <a:rPr lang="en-US" dirty="0" smtClean="0"/>
              <a:t>:  </a:t>
            </a:r>
            <a:r>
              <a:rPr lang="en-US" dirty="0"/>
              <a:t>Similar to contract relax except antagonist goes through isometric </a:t>
            </a:r>
            <a:r>
              <a:rPr lang="en-US" dirty="0" smtClean="0"/>
              <a:t>contraction </a:t>
            </a:r>
            <a:r>
              <a:rPr lang="en-US" dirty="0"/>
              <a:t>(contraction w/o movement)</a:t>
            </a:r>
          </a:p>
          <a:p>
            <a:pPr lvl="2" algn="l"/>
            <a:r>
              <a:rPr lang="en-US" dirty="0"/>
              <a:t>Hold for at least 6 </a:t>
            </a:r>
            <a:r>
              <a:rPr lang="en-US" dirty="0" smtClean="0"/>
              <a:t>seconds</a:t>
            </a:r>
          </a:p>
          <a:p>
            <a:pPr lvl="2" algn="l"/>
            <a:r>
              <a:rPr lang="en-US" dirty="0" smtClean="0"/>
              <a:t>Can be used for agonist or antagonist</a:t>
            </a:r>
          </a:p>
          <a:p>
            <a:pPr marL="594360" lvl="2" indent="0" algn="l">
              <a:buNone/>
            </a:pPr>
            <a:endParaRPr lang="en-US" dirty="0" smtClean="0"/>
          </a:p>
          <a:p>
            <a:pPr lvl="1" algn="l"/>
            <a:r>
              <a:rPr lang="en-US" dirty="0" smtClean="0">
                <a:solidFill>
                  <a:srgbClr val="7030A0"/>
                </a:solidFill>
              </a:rPr>
              <a:t>Slow reversal-hold-relax</a:t>
            </a:r>
          </a:p>
          <a:p>
            <a:pPr lvl="2" algn="l"/>
            <a:r>
              <a:rPr lang="en-US" dirty="0" smtClean="0"/>
              <a:t>Begins with isotonic contraction of agonist, followed by isometric contraction of antagonist</a:t>
            </a:r>
          </a:p>
          <a:p>
            <a:pPr lvl="2" algn="l"/>
            <a:r>
              <a:rPr lang="en-US" dirty="0" smtClean="0"/>
              <a:t>During relax phase antagonist are relaxed while agonist are contracting</a:t>
            </a:r>
          </a:p>
          <a:p>
            <a:pPr lvl="2" algn="l"/>
            <a:endParaRPr lang="en-US" dirty="0">
              <a:hlinkClick r:id="rId2" action="ppaction://hlinkfile"/>
            </a:endParaRPr>
          </a:p>
        </p:txBody>
      </p:sp>
    </p:spTree>
    <p:extLst>
      <p:ext uri="{BB962C8B-B14F-4D97-AF65-F5344CB8AC3E}">
        <p14:creationId xmlns="" xmlns:p14="http://schemas.microsoft.com/office/powerpoint/2010/main" val="4146969492"/>
      </p:ext>
    </p:extLst>
  </p:cSld>
  <p:clrMapOvr>
    <a:masterClrMapping/>
  </p:clrMapOvr>
  <mc:AlternateContent xmlns:mc="http://schemas.openxmlformats.org/markup-compatibility/2006">
    <mc:Choice xmlns=""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b="1" dirty="0" smtClean="0">
                <a:solidFill>
                  <a:srgbClr val="FF0000"/>
                </a:solidFill>
              </a:rPr>
              <a:t>PNF stretching</a:t>
            </a:r>
            <a:r>
              <a:rPr lang="en-IN" sz="2800" dirty="0" smtClean="0">
                <a:solidFill>
                  <a:srgbClr val="FF0000"/>
                </a:solidFill>
              </a:rPr>
              <a:t>, or </a:t>
            </a:r>
            <a:r>
              <a:rPr lang="en-IN" sz="2800" b="1" dirty="0" err="1" smtClean="0">
                <a:solidFill>
                  <a:srgbClr val="FF0000"/>
                </a:solidFill>
              </a:rPr>
              <a:t>proprioceptive</a:t>
            </a:r>
            <a:r>
              <a:rPr lang="en-IN" sz="2800" b="1" dirty="0" smtClean="0">
                <a:solidFill>
                  <a:srgbClr val="FF0000"/>
                </a:solidFill>
              </a:rPr>
              <a:t> neuromuscular facilitation stretching</a:t>
            </a:r>
            <a:endParaRPr lang="en-IN" sz="2800" dirty="0"/>
          </a:p>
        </p:txBody>
      </p:sp>
      <p:sp>
        <p:nvSpPr>
          <p:cNvPr id="3" name="Content Placeholder 2"/>
          <p:cNvSpPr>
            <a:spLocks noGrp="1"/>
          </p:cNvSpPr>
          <p:nvPr>
            <p:ph idx="1"/>
          </p:nvPr>
        </p:nvSpPr>
        <p:spPr/>
        <p:txBody>
          <a:bodyPr/>
          <a:lstStyle/>
          <a:p>
            <a:pPr algn="l">
              <a:buNone/>
            </a:pPr>
            <a:endParaRPr lang="en-IN" sz="2400" dirty="0" smtClean="0"/>
          </a:p>
          <a:p>
            <a:pPr algn="l">
              <a:buNone/>
            </a:pPr>
            <a:r>
              <a:rPr lang="en-IN" sz="2400" dirty="0" smtClean="0"/>
              <a:t>This </a:t>
            </a:r>
            <a:r>
              <a:rPr lang="en-IN" sz="2400" dirty="0" smtClean="0"/>
              <a:t>is followed by an </a:t>
            </a:r>
            <a:r>
              <a:rPr lang="en-IN" sz="2400" dirty="0" smtClean="0">
                <a:hlinkClick r:id="rId2" tooltip="Muscle contraction"/>
              </a:rPr>
              <a:t>isometric contraction</a:t>
            </a:r>
            <a:r>
              <a:rPr lang="en-IN" sz="2400" dirty="0" smtClean="0"/>
              <a:t> of the target muscle</a:t>
            </a:r>
            <a:r>
              <a:rPr lang="en-IN" sz="2400" dirty="0" smtClean="0"/>
              <a:t>.</a:t>
            </a:r>
          </a:p>
          <a:p>
            <a:pPr algn="l">
              <a:buNone/>
            </a:pPr>
            <a:endParaRPr lang="en-IN" sz="2400" dirty="0" smtClean="0"/>
          </a:p>
          <a:p>
            <a:pPr algn="l">
              <a:buNone/>
            </a:pPr>
            <a:r>
              <a:rPr lang="en-IN" sz="2400" dirty="0" smtClean="0"/>
              <a:t>PNF </a:t>
            </a:r>
            <a:r>
              <a:rPr lang="en-IN" sz="2400" dirty="0" smtClean="0"/>
              <a:t>can be used to supplement daily stretching and to make quick gains in range of motion – for example, to help athletes improve </a:t>
            </a:r>
            <a:r>
              <a:rPr lang="en-IN" sz="2400" dirty="0" smtClean="0"/>
              <a:t>performance.</a:t>
            </a:r>
            <a:endParaRPr lang="en-IN" sz="2400" baseline="30000" dirty="0" smtClean="0"/>
          </a:p>
          <a:p>
            <a:pPr algn="l">
              <a:buNone/>
            </a:pPr>
            <a:endParaRPr lang="en-IN" sz="2400" baseline="30000" dirty="0" smtClean="0"/>
          </a:p>
          <a:p>
            <a:pPr algn="l">
              <a:buNone/>
            </a:pPr>
            <a:r>
              <a:rPr lang="en-IN" sz="2400" dirty="0" smtClean="0"/>
              <a:t>In </a:t>
            </a:r>
            <a:r>
              <a:rPr lang="en-IN" sz="2400" dirty="0" smtClean="0"/>
              <a:t>addition to being safe and time efficient, the rapidly achievable gains in range of motion may also help promote compliance with the exercise </a:t>
            </a:r>
            <a:r>
              <a:rPr lang="en-IN" sz="2400" dirty="0" smtClean="0"/>
              <a:t>and rehabilitation program.</a:t>
            </a:r>
            <a:endParaRPr lang="en-IN"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l">
              <a:buNone/>
            </a:pPr>
            <a:r>
              <a:rPr lang="en-IN" sz="2400" dirty="0" smtClean="0"/>
              <a:t>Herman </a:t>
            </a:r>
            <a:r>
              <a:rPr lang="en-IN" sz="2400" dirty="0" err="1" smtClean="0"/>
              <a:t>Kabat</a:t>
            </a:r>
            <a:r>
              <a:rPr lang="en-IN" sz="2400" dirty="0" smtClean="0"/>
              <a:t>, a neurophysiologist, to develop the clinical PNF stretching technique using natural movement patterns. </a:t>
            </a:r>
            <a:endParaRPr lang="en-IN" sz="2400" dirty="0" smtClean="0"/>
          </a:p>
          <a:p>
            <a:pPr algn="l">
              <a:buNone/>
            </a:pPr>
            <a:endParaRPr lang="en-IN" sz="2400" dirty="0" smtClean="0"/>
          </a:p>
          <a:p>
            <a:pPr algn="l">
              <a:buNone/>
            </a:pPr>
            <a:r>
              <a:rPr lang="en-IN" sz="2400" dirty="0" smtClean="0"/>
              <a:t>He </a:t>
            </a:r>
            <a:r>
              <a:rPr lang="en-IN" sz="2400" dirty="0" smtClean="0"/>
              <a:t>knew of the </a:t>
            </a:r>
            <a:r>
              <a:rPr lang="en-IN" sz="2400" dirty="0" err="1" smtClean="0">
                <a:hlinkClick r:id="rId2" tooltip="Stretch reflex"/>
              </a:rPr>
              <a:t>myotatic</a:t>
            </a:r>
            <a:r>
              <a:rPr lang="en-IN" sz="2400" dirty="0" smtClean="0">
                <a:hlinkClick r:id="rId2" tooltip="Stretch reflex"/>
              </a:rPr>
              <a:t> stretch reflex</a:t>
            </a:r>
            <a:r>
              <a:rPr lang="en-IN" sz="2400" dirty="0" smtClean="0"/>
              <a:t> which causes a muscle to contract when lengthened too quickly, and of the </a:t>
            </a:r>
            <a:r>
              <a:rPr lang="en-IN" sz="2400" dirty="0" smtClean="0">
                <a:hlinkClick r:id="rId3" tooltip="Golgi tendon reflex"/>
              </a:rPr>
              <a:t>inverse stretch reflex</a:t>
            </a:r>
            <a:r>
              <a:rPr lang="en-IN" sz="2400" dirty="0" smtClean="0"/>
              <a:t>, which causes a muscle to relax when its tendon is pulled with too much force. </a:t>
            </a:r>
            <a:endParaRPr lang="en-IN" sz="2400" dirty="0" smtClean="0"/>
          </a:p>
          <a:p>
            <a:pPr algn="l">
              <a:buNone/>
            </a:pPr>
            <a:endParaRPr lang="en-IN" sz="2400" dirty="0" smtClean="0"/>
          </a:p>
          <a:p>
            <a:pPr algn="l">
              <a:buNone/>
            </a:pPr>
            <a:r>
              <a:rPr lang="en-IN" sz="2400" dirty="0" smtClean="0"/>
              <a:t>He </a:t>
            </a:r>
            <a:r>
              <a:rPr lang="en-IN" sz="2400" dirty="0" smtClean="0"/>
              <a:t>believed combinations of movement would be better </a:t>
            </a:r>
            <a:r>
              <a:rPr lang="en-IN" sz="2400" dirty="0" smtClean="0"/>
              <a:t>than the </a:t>
            </a:r>
            <a:r>
              <a:rPr lang="en-IN" sz="2400" dirty="0" smtClean="0"/>
              <a:t>traditional moving of one joint at a time</a:t>
            </a:r>
            <a:r>
              <a:rPr lang="en-IN" sz="2400" dirty="0" smtClean="0"/>
              <a:t>.</a:t>
            </a:r>
            <a:endParaRPr lang="en-IN"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l">
              <a:buNone/>
            </a:pPr>
            <a:r>
              <a:rPr lang="en-IN" dirty="0" smtClean="0"/>
              <a:t>Initial PNF techniques were used to aid the rehabilitation of clients with spasticity and weakness by facilitating muscle elongation</a:t>
            </a:r>
            <a:r>
              <a:rPr lang="en-IN" dirty="0" smtClean="0"/>
              <a:t>.</a:t>
            </a:r>
          </a:p>
          <a:p>
            <a:pPr algn="l">
              <a:buNone/>
            </a:pPr>
            <a:endParaRPr lang="en-IN" sz="1600" dirty="0" smtClean="0"/>
          </a:p>
          <a:p>
            <a:pPr algn="l">
              <a:buNone/>
            </a:pPr>
            <a:r>
              <a:rPr lang="en-IN" dirty="0" smtClean="0"/>
              <a:t>This </a:t>
            </a:r>
            <a:r>
              <a:rPr lang="en-IN" dirty="0" smtClean="0"/>
              <a:t>is theorized to be accomplished through enhanced inhibitory mechanisms affecting the spastic muscle, and improving the muscle </a:t>
            </a:r>
            <a:r>
              <a:rPr lang="en-IN" dirty="0" smtClean="0"/>
              <a:t>strength </a:t>
            </a:r>
            <a:r>
              <a:rPr lang="en-IN" dirty="0" smtClean="0"/>
              <a:t>through improved </a:t>
            </a:r>
            <a:r>
              <a:rPr lang="en-IN" dirty="0" smtClean="0"/>
              <a:t>excitation mechanisms </a:t>
            </a:r>
            <a:r>
              <a:rPr lang="en-IN" dirty="0" smtClean="0"/>
              <a:t>in the weakened </a:t>
            </a:r>
            <a:r>
              <a:rPr lang="en-IN" dirty="0" smtClean="0"/>
              <a:t>muscle.</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hlinkClick r:id="rId2" tooltip="Golgi tendon reflex"/>
              </a:rPr>
              <a:t>Inverse </a:t>
            </a:r>
            <a:r>
              <a:rPr lang="en-IN" dirty="0" smtClean="0">
                <a:hlinkClick r:id="rId2" tooltip="Golgi tendon reflex"/>
              </a:rPr>
              <a:t>stretch reflex</a:t>
            </a:r>
            <a:endParaRPr lang="en-IN" dirty="0"/>
          </a:p>
        </p:txBody>
      </p:sp>
      <p:sp>
        <p:nvSpPr>
          <p:cNvPr id="3" name="Content Placeholder 2"/>
          <p:cNvSpPr>
            <a:spLocks noGrp="1"/>
          </p:cNvSpPr>
          <p:nvPr>
            <p:ph idx="1"/>
          </p:nvPr>
        </p:nvSpPr>
        <p:spPr>
          <a:xfrm>
            <a:off x="457200" y="1484784"/>
            <a:ext cx="8229600" cy="4896544"/>
          </a:xfrm>
        </p:spPr>
        <p:txBody>
          <a:bodyPr/>
          <a:lstStyle/>
          <a:p>
            <a:pPr algn="l">
              <a:buNone/>
            </a:pPr>
            <a:r>
              <a:rPr lang="en-IN" sz="2800" dirty="0" smtClean="0"/>
              <a:t>The Golgi tendon reflex operates as a protective feedback mechanism to control the tension of an active muscle by causing relaxation before the tendon tension becomes high enough to cause damage</a:t>
            </a:r>
            <a:r>
              <a:rPr lang="en-IN" sz="2800" dirty="0" smtClean="0"/>
              <a:t>.</a:t>
            </a:r>
          </a:p>
          <a:p>
            <a:pPr algn="l">
              <a:buNone/>
            </a:pPr>
            <a:r>
              <a:rPr lang="en-IN" sz="2800" dirty="0" smtClean="0"/>
              <a:t>The </a:t>
            </a:r>
            <a:r>
              <a:rPr lang="en-IN" sz="2800" dirty="0" smtClean="0">
                <a:hlinkClick r:id="rId3" tooltip="Stretch reflex"/>
              </a:rPr>
              <a:t>stretch reflex</a:t>
            </a:r>
            <a:r>
              <a:rPr lang="en-IN" sz="2800" dirty="0" smtClean="0"/>
              <a:t> operates as a </a:t>
            </a:r>
            <a:r>
              <a:rPr lang="en-IN" sz="2800" dirty="0" smtClean="0">
                <a:hlinkClick r:id="rId4" tooltip="Feedback"/>
              </a:rPr>
              <a:t>feedback</a:t>
            </a:r>
            <a:r>
              <a:rPr lang="en-IN" sz="2800" dirty="0" smtClean="0"/>
              <a:t> mechanism to control muscle length by causing muscle contraction. In contrast, the tendon reflex operates as a feedback mechanism to control muscle tension by causing muscle relaxation before muscle force becomes so great that tendons might be torn</a:t>
            </a:r>
            <a:r>
              <a:rPr lang="en-IN" dirty="0" smtClean="0"/>
              <a:t>.</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28625" y="142875"/>
            <a:ext cx="8229600" cy="1143000"/>
          </a:xfrm>
        </p:spPr>
        <p:txBody>
          <a:bodyPr/>
          <a:lstStyle/>
          <a:p>
            <a:pPr rtl="0"/>
            <a:r>
              <a:rPr lang="en-US" smtClean="0">
                <a:cs typeface="Times New Roman" pitchFamily="18" charset="0"/>
              </a:rPr>
              <a:t>Introduction</a:t>
            </a:r>
            <a:endParaRPr lang="ar-SA" smtClean="0"/>
          </a:p>
        </p:txBody>
      </p:sp>
      <p:sp>
        <p:nvSpPr>
          <p:cNvPr id="3075" name="Content Placeholder 2"/>
          <p:cNvSpPr>
            <a:spLocks noGrp="1"/>
          </p:cNvSpPr>
          <p:nvPr>
            <p:ph idx="1"/>
          </p:nvPr>
        </p:nvSpPr>
        <p:spPr>
          <a:xfrm>
            <a:off x="428625" y="1357313"/>
            <a:ext cx="8229600" cy="4525962"/>
          </a:xfrm>
        </p:spPr>
        <p:txBody>
          <a:bodyPr/>
          <a:lstStyle/>
          <a:p>
            <a:pPr algn="l" rtl="0">
              <a:buFont typeface="Arial" charset="0"/>
              <a:buNone/>
            </a:pPr>
            <a:r>
              <a:rPr lang="en-US" b="1" smtClean="0">
                <a:cs typeface="Arial" charset="0"/>
              </a:rPr>
              <a:t>What is PNF ?</a:t>
            </a:r>
            <a:r>
              <a:rPr lang="en-US" smtClean="0">
                <a:cs typeface="Arial" charset="0"/>
              </a:rPr>
              <a:t/>
            </a:r>
            <a:br>
              <a:rPr lang="en-US" smtClean="0">
                <a:cs typeface="Arial" charset="0"/>
              </a:rPr>
            </a:br>
            <a:r>
              <a:rPr lang="en-US" smtClean="0">
                <a:cs typeface="Arial" charset="0"/>
              </a:rPr>
              <a:t>Proprioceptive Neuromuscular Facilitation (PNF) is a more advanced form of flexibility training that involves both the stretching and contraction of the muscle group being targeted.</a:t>
            </a:r>
          </a:p>
          <a:p>
            <a:pPr algn="l" rtl="0">
              <a:buFont typeface="Arial" charset="0"/>
              <a:buNone/>
            </a:pPr>
            <a:endParaRPr lang="ar-SA"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cs typeface="Times New Roman" pitchFamily="18" charset="0"/>
              </a:rPr>
              <a:t>Introduction</a:t>
            </a:r>
            <a:endParaRPr lang="ar-SA" smtClean="0"/>
          </a:p>
        </p:txBody>
      </p:sp>
      <p:sp>
        <p:nvSpPr>
          <p:cNvPr id="4099" name="Content Placeholder 2"/>
          <p:cNvSpPr>
            <a:spLocks noGrp="1"/>
          </p:cNvSpPr>
          <p:nvPr>
            <p:ph idx="1"/>
          </p:nvPr>
        </p:nvSpPr>
        <p:spPr/>
        <p:txBody>
          <a:bodyPr/>
          <a:lstStyle/>
          <a:p>
            <a:pPr algn="l">
              <a:buFont typeface="Arial" charset="0"/>
              <a:buNone/>
            </a:pPr>
            <a:r>
              <a:rPr lang="en-US" smtClean="0">
                <a:cs typeface="Arial" charset="0"/>
              </a:rPr>
              <a:t>PNF stretching was originally developed as a form of rehabilitation, is a strengthening technique based on human anatomy, neurophysiology, and kinesiology.  </a:t>
            </a:r>
          </a:p>
          <a:p>
            <a:pPr algn="l">
              <a:buFont typeface="Arial" charset="0"/>
              <a:buNone/>
            </a:pPr>
            <a:endParaRPr lang="en-US" smtClean="0">
              <a:cs typeface="Arial" charset="0"/>
            </a:endParaRPr>
          </a:p>
          <a:p>
            <a:pPr algn="l">
              <a:buFont typeface="Arial" charset="0"/>
              <a:buNone/>
            </a:pPr>
            <a:r>
              <a:rPr lang="en-US" smtClean="0">
                <a:cs typeface="Arial" charset="0"/>
              </a:rPr>
              <a:t>It is used to increase muscle strength, flexibility, and ROM. </a:t>
            </a:r>
          </a:p>
          <a:p>
            <a:pPr algn="l">
              <a:buFont typeface="Arial" charset="0"/>
              <a:buNone/>
            </a:pPr>
            <a:endParaRPr lang="ar-SA"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571500" y="0"/>
            <a:ext cx="8229600" cy="1143000"/>
          </a:xfrm>
        </p:spPr>
        <p:txBody>
          <a:bodyPr/>
          <a:lstStyle/>
          <a:p>
            <a:r>
              <a:rPr lang="en-US" smtClean="0">
                <a:cs typeface="Times New Roman" pitchFamily="18" charset="0"/>
              </a:rPr>
              <a:t>Introduction</a:t>
            </a:r>
            <a:endParaRPr lang="ar-SA" smtClean="0"/>
          </a:p>
        </p:txBody>
      </p:sp>
      <p:sp>
        <p:nvSpPr>
          <p:cNvPr id="5123" name="Content Placeholder 2"/>
          <p:cNvSpPr>
            <a:spLocks noGrp="1"/>
          </p:cNvSpPr>
          <p:nvPr>
            <p:ph idx="1"/>
          </p:nvPr>
        </p:nvSpPr>
        <p:spPr>
          <a:xfrm>
            <a:off x="428625" y="1357313"/>
            <a:ext cx="8229600" cy="4525962"/>
          </a:xfrm>
        </p:spPr>
        <p:txBody>
          <a:bodyPr/>
          <a:lstStyle/>
          <a:p>
            <a:pPr algn="l">
              <a:buFont typeface="Arial" charset="0"/>
              <a:buNone/>
            </a:pPr>
            <a:r>
              <a:rPr lang="en-US" b="1" smtClean="0">
                <a:cs typeface="Arial" charset="0"/>
              </a:rPr>
              <a:t>Physiology</a:t>
            </a:r>
            <a:r>
              <a:rPr lang="en-US" smtClean="0">
                <a:cs typeface="Arial" charset="0"/>
              </a:rPr>
              <a:t> </a:t>
            </a:r>
          </a:p>
          <a:p>
            <a:pPr algn="l">
              <a:buFont typeface="Arial" charset="0"/>
              <a:buNone/>
            </a:pPr>
            <a:r>
              <a:rPr lang="en-US" smtClean="0">
                <a:cs typeface="Arial" charset="0"/>
              </a:rPr>
              <a:t>- PNF exercises are based on the stretch reflex which is caused by stimulation of the Golgi tendon and muscle spindles. This stimulation results in impulses being sent to the brain, which leads to the contraction and relaxation of muscles. </a:t>
            </a:r>
          </a:p>
          <a:p>
            <a:endParaRPr lang="ar-SA"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CC1044C2A5EF241B3532E7BE2C546F5" ma:contentTypeVersion="0" ma:contentTypeDescription="Create a new document." ma:contentTypeScope="" ma:versionID="f88a44ccaefdb0ab3e6db5e5e2f4eabe">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C4B4D27-1175-46FA-83C8-E13AE76E74EE}">
  <ds:schemaRefs>
    <ds:schemaRef ds:uri="http://schemas.microsoft.com/office/2006/metadata/properties"/>
  </ds:schemaRefs>
</ds:datastoreItem>
</file>

<file path=customXml/itemProps2.xml><?xml version="1.0" encoding="utf-8"?>
<ds:datastoreItem xmlns:ds="http://schemas.openxmlformats.org/officeDocument/2006/customXml" ds:itemID="{453FF12B-8F3E-42AC-860D-7665417D8E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709D3C6C-ABC4-4C68-BD9C-5B9E7545F50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178</TotalTime>
  <Words>1056</Words>
  <Application>Microsoft Office PowerPoint</Application>
  <PresentationFormat>On-screen Show (4:3)</PresentationFormat>
  <Paragraphs>90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Proprioceptive neuromuscular  facilitation (PNF) </vt:lpstr>
      <vt:lpstr>PNF stretching, or proprioceptive neuromuscular facilitation stretching</vt:lpstr>
      <vt:lpstr>PNF stretching, or proprioceptive neuromuscular facilitation stretching</vt:lpstr>
      <vt:lpstr>Slide 4</vt:lpstr>
      <vt:lpstr>Slide 5</vt:lpstr>
      <vt:lpstr>Inverse stretch reflex</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PNF Stretching Proprioceptive Neuromuscular Facilitation</vt:lpstr>
      <vt:lpstr>Proprioceptive Neuromuscular Facilitation (PNF)</vt:lpstr>
      <vt:lpstr>Proprioceptive Neuromuscular Facilitation (PNF)</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Proprioceptive neuromuscular  facilitation (PNF)  RHS 323</dc:title>
  <dc:creator>ksu</dc:creator>
  <cp:lastModifiedBy>Dr. Vivek B Sathe</cp:lastModifiedBy>
  <cp:revision>48</cp:revision>
  <dcterms:created xsi:type="dcterms:W3CDTF">2009-10-05T09:26:37Z</dcterms:created>
  <dcterms:modified xsi:type="dcterms:W3CDTF">2017-04-19T08:00:04Z</dcterms:modified>
</cp:coreProperties>
</file>